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etrona"/>
      <p:regular r:id="rId17"/>
    </p:embeddedFont>
    <p:embeddedFont>
      <p:font typeface="Petrona"/>
      <p:regular r:id="rId18"/>
    </p:embeddedFont>
    <p:embeddedFont>
      <p:font typeface="Petrona"/>
      <p:regular r:id="rId19"/>
    </p:embeddedFont>
    <p:embeddedFont>
      <p:font typeface="Petrona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image" Target="../media/image-3-9.png"/><Relationship Id="rId10" Type="http://schemas.openxmlformats.org/officeDocument/2006/relationships/image" Target="../media/image-3-10.svg"/><Relationship Id="rId11" Type="http://schemas.openxmlformats.org/officeDocument/2006/relationships/image" Target="../media/image-3-11.png"/><Relationship Id="rId12" Type="http://schemas.openxmlformats.org/officeDocument/2006/relationships/image" Target="../media/image-3-12.svg"/><Relationship Id="rId13" Type="http://schemas.openxmlformats.org/officeDocument/2006/relationships/slideLayout" Target="../slideLayouts/slideLayout4.xml"/><Relationship Id="rId1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02731"/>
            <a:ext cx="5209937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EzeAD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80190" y="3533299"/>
            <a:ext cx="2841665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Investor Outreach 2026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6280190" y="4156591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We've built what is positioned to become the most structured, search-driven global marketplace infrastructure — already live, indexed, and scaling. We are reaching out to a small group of investors before we formally close our initial round.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15008"/>
            <a:ext cx="5209937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Let's Talk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1091446" y="2187178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are not raising to build — we are raising to scale.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1963936"/>
            <a:ext cx="22860" cy="764024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295120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If this aligns with your investment thesis, we welcome a direct conversation and can provide full access to our materials, platform demo, and supporting documentation.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4127063"/>
            <a:ext cx="3679031" cy="1174194"/>
          </a:xfrm>
          <a:prstGeom prst="roundRect">
            <a:avLst>
              <a:gd name="adj" fmla="val 709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99768" y="4333042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Platform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999768" y="4777740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Live, indexed, and operational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4671179" y="4127063"/>
            <a:ext cx="3679031" cy="1174194"/>
          </a:xfrm>
          <a:prstGeom prst="roundRect">
            <a:avLst>
              <a:gd name="adj" fmla="val 709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877157" y="4333042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Round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4877157" y="4777740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$5M CAD — closing soon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93790" y="5499616"/>
            <a:ext cx="7556421" cy="1174194"/>
          </a:xfrm>
          <a:prstGeom prst="roundRect">
            <a:avLst>
              <a:gd name="adj" fmla="val 709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99768" y="5705594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Next Step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999768" y="6150293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Direct conversation + full materials access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793790" y="689705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EzeAD</a:t>
            </a:r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Global Marketplace Infrastructure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333976"/>
            <a:ext cx="2081451" cy="373142"/>
          </a:xfrm>
          <a:prstGeom prst="roundRect">
            <a:avLst>
              <a:gd name="adj" fmla="val 17872"/>
            </a:avLst>
          </a:prstGeom>
          <a:solidFill>
            <a:srgbClr val="CCEEFF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1393508"/>
            <a:ext cx="184332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FOUNDER POSITIONING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1786414"/>
            <a:ext cx="75564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This Is Not a Concept. This Is Built.</a:t>
            </a:r>
            <a:endParaRPr lang="en-US" sz="4100" dirty="0"/>
          </a:p>
        </p:txBody>
      </p:sp>
      <p:sp>
        <p:nvSpPr>
          <p:cNvPr id="6" name="Text 3"/>
          <p:cNvSpPr/>
          <p:nvPr/>
        </p:nvSpPr>
        <p:spPr>
          <a:xfrm>
            <a:off x="793790" y="338661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EzeAD is a fully built, operational platform designed to unify global classifieds, services, jobs, real estate, and commerce into a single structured system.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4244935"/>
            <a:ext cx="7556421" cy="2650688"/>
          </a:xfrm>
          <a:prstGeom prst="roundRect">
            <a:avLst>
              <a:gd name="adj" fmla="val 314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801410" y="4252555"/>
            <a:ext cx="3770590" cy="1476494"/>
          </a:xfrm>
          <a:prstGeom prst="roundRect">
            <a:avLst>
              <a:gd name="adj" fmla="val 5646"/>
            </a:avLst>
          </a:prstGeom>
          <a:solidFill>
            <a:srgbClr val="CCEEFF"/>
          </a:solidFill>
          <a:ln/>
        </p:spPr>
      </p:sp>
      <p:sp>
        <p:nvSpPr>
          <p:cNvPr id="9" name="Text 6"/>
          <p:cNvSpPr/>
          <p:nvPr/>
        </p:nvSpPr>
        <p:spPr>
          <a:xfrm>
            <a:off x="999768" y="445091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Live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999768" y="4895612"/>
            <a:ext cx="337387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Platform is fully operational — not in development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4572000" y="4252555"/>
            <a:ext cx="3770590" cy="1476494"/>
          </a:xfrm>
          <a:prstGeom prst="rect">
            <a:avLst/>
          </a:prstGeom>
          <a:solidFill>
            <a:srgbClr val="CCEEFF"/>
          </a:solidFill>
          <a:ln/>
        </p:spPr>
      </p:sp>
      <p:sp>
        <p:nvSpPr>
          <p:cNvPr id="12" name="Shape 9"/>
          <p:cNvSpPr/>
          <p:nvPr/>
        </p:nvSpPr>
        <p:spPr>
          <a:xfrm>
            <a:off x="4572000" y="4252555"/>
            <a:ext cx="22860" cy="1476494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</p:sp>
      <p:sp>
        <p:nvSpPr>
          <p:cNvPr id="13" name="Text 10"/>
          <p:cNvSpPr/>
          <p:nvPr/>
        </p:nvSpPr>
        <p:spPr>
          <a:xfrm>
            <a:off x="4770358" y="445091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Unified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4770358" y="4895612"/>
            <a:ext cx="337387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One system for all marketplace verticals globally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801410" y="5729049"/>
            <a:ext cx="7541181" cy="1158954"/>
          </a:xfrm>
          <a:prstGeom prst="rect">
            <a:avLst/>
          </a:prstGeom>
          <a:solidFill>
            <a:srgbClr val="CCEEFF"/>
          </a:solidFill>
          <a:ln/>
        </p:spPr>
      </p:sp>
      <p:sp>
        <p:nvSpPr>
          <p:cNvPr id="16" name="Shape 13"/>
          <p:cNvSpPr/>
          <p:nvPr/>
        </p:nvSpPr>
        <p:spPr>
          <a:xfrm>
            <a:off x="801410" y="5729049"/>
            <a:ext cx="7541181" cy="22860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</p:sp>
      <p:sp>
        <p:nvSpPr>
          <p:cNvPr id="17" name="Text 14"/>
          <p:cNvSpPr/>
          <p:nvPr/>
        </p:nvSpPr>
        <p:spPr>
          <a:xfrm>
            <a:off x="999768" y="592740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Scaling</a:t>
            </a:r>
            <a:endParaRPr lang="en-US" sz="2050" dirty="0"/>
          </a:p>
        </p:txBody>
      </p:sp>
      <p:sp>
        <p:nvSpPr>
          <p:cNvPr id="18" name="Text 15"/>
          <p:cNvSpPr/>
          <p:nvPr/>
        </p:nvSpPr>
        <p:spPr>
          <a:xfrm>
            <a:off x="999768" y="6372106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Built for global activation without duplication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453991"/>
            <a:ext cx="2029897" cy="373142"/>
          </a:xfrm>
          <a:prstGeom prst="roundRect">
            <a:avLst>
              <a:gd name="adj" fmla="val 17872"/>
            </a:avLst>
          </a:prstGeom>
          <a:solidFill>
            <a:srgbClr val="CCEEFF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513522"/>
            <a:ext cx="179177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HAS BEEN BUILT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906429"/>
            <a:ext cx="7406164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Infrastructure Already in Place</a:t>
            </a:r>
            <a:endParaRPr lang="en-US" sz="41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855357"/>
            <a:ext cx="396835" cy="39683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38632" y="2923580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Global Platform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438632" y="3368278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Fully live with structured database of countries, regions, cities, and neighborhoods</a:t>
            </a:r>
            <a:endParaRPr lang="en-US" sz="15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9144" y="2855357"/>
            <a:ext cx="396835" cy="39683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083987" y="2923580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4,000+ Categories</a:t>
            </a:r>
            <a:endParaRPr lang="en-US" sz="2050" dirty="0"/>
          </a:p>
        </p:txBody>
      </p:sp>
      <p:sp>
        <p:nvSpPr>
          <p:cNvPr id="10" name="Text 6"/>
          <p:cNvSpPr/>
          <p:nvPr/>
        </p:nvSpPr>
        <p:spPr>
          <a:xfrm>
            <a:off x="8083987" y="3368278"/>
            <a:ext cx="5752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One listing distributes globally without duplication across the entire architecture</a:t>
            </a:r>
            <a:endParaRPr lang="en-US" sz="15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400193"/>
            <a:ext cx="396835" cy="39683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438632" y="4468416"/>
            <a:ext cx="272057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SEO-First Architecture</a:t>
            </a:r>
            <a:endParaRPr lang="en-US" sz="2050" dirty="0"/>
          </a:p>
        </p:txBody>
      </p:sp>
      <p:sp>
        <p:nvSpPr>
          <p:cNvPr id="13" name="Text 8"/>
          <p:cNvSpPr/>
          <p:nvPr/>
        </p:nvSpPr>
        <p:spPr>
          <a:xfrm>
            <a:off x="1438632" y="4913114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Designed for continuous indexing and search-driven discovery</a:t>
            </a:r>
            <a:endParaRPr lang="en-US" sz="15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9144" y="4400193"/>
            <a:ext cx="396835" cy="39683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8083987" y="4468416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Mobile Apps</a:t>
            </a:r>
            <a:endParaRPr lang="en-US" sz="2050" dirty="0"/>
          </a:p>
        </p:txBody>
      </p:sp>
      <p:sp>
        <p:nvSpPr>
          <p:cNvPr id="16" name="Text 10"/>
          <p:cNvSpPr/>
          <p:nvPr/>
        </p:nvSpPr>
        <p:spPr>
          <a:xfrm>
            <a:off x="8083987" y="4913114"/>
            <a:ext cx="57526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iOS and Android apps already built and fully functional</a:t>
            </a:r>
            <a:endParaRPr lang="en-US" sz="155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3790" y="5945029"/>
            <a:ext cx="396835" cy="396835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38632" y="6013252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AI Integrations</a:t>
            </a:r>
            <a:endParaRPr lang="en-US" sz="2050" dirty="0"/>
          </a:p>
        </p:txBody>
      </p:sp>
      <p:sp>
        <p:nvSpPr>
          <p:cNvPr id="19" name="Text 12"/>
          <p:cNvSpPr/>
          <p:nvPr/>
        </p:nvSpPr>
        <p:spPr>
          <a:xfrm>
            <a:off x="1438632" y="6457950"/>
            <a:ext cx="575250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Live help, posting assistance, and language systems active</a:t>
            </a:r>
            <a:endParaRPr lang="en-US" sz="1550" dirty="0"/>
          </a:p>
        </p:txBody>
      </p:sp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39144" y="5945029"/>
            <a:ext cx="396835" cy="396835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8083987" y="6013252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Admin &amp; Analytics</a:t>
            </a:r>
            <a:endParaRPr lang="en-US" sz="2050" dirty="0"/>
          </a:p>
        </p:txBody>
      </p:sp>
      <p:sp>
        <p:nvSpPr>
          <p:cNvPr id="22" name="Text 14"/>
          <p:cNvSpPr/>
          <p:nvPr/>
        </p:nvSpPr>
        <p:spPr>
          <a:xfrm>
            <a:off x="8083987" y="6457950"/>
            <a:ext cx="57526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Moderation, analytics, and full infrastructure operational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915358"/>
            <a:ext cx="2351723" cy="373142"/>
          </a:xfrm>
          <a:prstGeom prst="roundRect">
            <a:avLst>
              <a:gd name="adj" fmla="val 17872"/>
            </a:avLst>
          </a:prstGeom>
          <a:solidFill>
            <a:srgbClr val="CCEEFF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1974890"/>
            <a:ext cx="211359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CORE VALUE PROPOSITION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367796"/>
            <a:ext cx="7556421" cy="2696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050"/>
              </a:lnSpc>
              <a:buNone/>
            </a:pPr>
            <a:r>
              <a:rPr lang="en-US" sz="5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One Platform. One Listing. Global Distribution.</a:t>
            </a:r>
            <a:endParaRPr lang="en-US" sz="5650" dirty="0"/>
          </a:p>
        </p:txBody>
      </p:sp>
      <p:sp>
        <p:nvSpPr>
          <p:cNvPr id="6" name="Text 3"/>
          <p:cNvSpPr/>
          <p:nvPr/>
        </p:nvSpPr>
        <p:spPr>
          <a:xfrm>
            <a:off x="793790" y="536150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EzeAD replaces fragmented marketplace systems with a unified, search-driven infrastructure — eliminating duplication, inefficiency, and pay-to-play visibility barriers.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2351" y="480298"/>
            <a:ext cx="1434108" cy="297775"/>
          </a:xfrm>
          <a:prstGeom prst="roundRect">
            <a:avLst>
              <a:gd name="adj" fmla="val 18896"/>
            </a:avLst>
          </a:prstGeom>
          <a:solidFill>
            <a:srgbClr val="CCEEFF"/>
          </a:solidFill>
          <a:ln/>
        </p:spPr>
      </p:sp>
      <p:sp>
        <p:nvSpPr>
          <p:cNvPr id="3" name="Text 1"/>
          <p:cNvSpPr/>
          <p:nvPr/>
        </p:nvSpPr>
        <p:spPr>
          <a:xfrm>
            <a:off x="812721" y="530423"/>
            <a:ext cx="1233368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 PROBLEM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712351" y="834509"/>
            <a:ext cx="5821085" cy="549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Legacy Platforms Are Broken</a:t>
            </a:r>
            <a:endParaRPr lang="en-US" sz="3450" dirty="0"/>
          </a:p>
        </p:txBody>
      </p:sp>
      <p:sp>
        <p:nvSpPr>
          <p:cNvPr id="5" name="Shape 3"/>
          <p:cNvSpPr/>
          <p:nvPr/>
        </p:nvSpPr>
        <p:spPr>
          <a:xfrm>
            <a:off x="591860" y="1595914"/>
            <a:ext cx="6639520" cy="1425416"/>
          </a:xfrm>
          <a:prstGeom prst="roundRect">
            <a:avLst>
              <a:gd name="adj" fmla="val 8459"/>
            </a:avLst>
          </a:prstGeom>
          <a:solidFill>
            <a:srgbClr val="007EBD">
              <a:alpha val="95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759262" y="1737122"/>
            <a:ext cx="2197894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The Problem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9262" y="2153007"/>
            <a:ext cx="6304717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Legacy platforms rely on pay-to-play visibility, fragmented systems, and algorithmic suppression — creating inefficiencies and limiting true global reach.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7526893" y="1737122"/>
            <a:ext cx="2197894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Why Now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7526893" y="2153007"/>
            <a:ext cx="6398538" cy="741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market is shifting toward search-driven discovery and structured data ecosystems. EzeAD is positioned ahead of this transition — already built, already indexed, already scaling.</a:t>
            </a:r>
            <a:endParaRPr lang="en-US" sz="130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9155" y="3180278"/>
            <a:ext cx="5291852" cy="4569023"/>
          </a:xfrm>
          <a:prstGeom prst="rect">
            <a:avLst/>
          </a:prstGeom>
        </p:spPr>
      </p:pic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5249" y="4288283"/>
            <a:ext cx="660264" cy="66026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07379" y="6689373"/>
            <a:ext cx="1927970" cy="38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EzeAD</a:t>
            </a:r>
            <a:endParaRPr lang="en-US" sz="24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8450" y="4289521"/>
            <a:ext cx="660263" cy="66026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137994" y="6689373"/>
            <a:ext cx="1927969" cy="38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Legacy</a:t>
            </a:r>
            <a:endParaRPr lang="en-US" sz="2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102763"/>
            <a:ext cx="2003346" cy="373142"/>
          </a:xfrm>
          <a:prstGeom prst="roundRect">
            <a:avLst>
              <a:gd name="adj" fmla="val 17872"/>
            </a:avLst>
          </a:prstGeom>
          <a:solidFill>
            <a:srgbClr val="CCEEFF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2162294"/>
            <a:ext cx="17652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PROOF &amp; POSITIONING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2555200"/>
            <a:ext cx="8430220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Traction Without External Funding</a:t>
            </a:r>
            <a:endParaRPr lang="en-US" sz="4100" dirty="0"/>
          </a:p>
        </p:txBody>
      </p:sp>
      <p:sp>
        <p:nvSpPr>
          <p:cNvPr id="5" name="Text 3"/>
          <p:cNvSpPr/>
          <p:nvPr/>
        </p:nvSpPr>
        <p:spPr>
          <a:xfrm>
            <a:off x="793790" y="3603308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4K+</a:t>
            </a:r>
            <a:endParaRPr lang="en-US" sz="5150" dirty="0"/>
          </a:p>
        </p:txBody>
      </p:sp>
      <p:sp>
        <p:nvSpPr>
          <p:cNvPr id="6" name="Text 4"/>
          <p:cNvSpPr/>
          <p:nvPr/>
        </p:nvSpPr>
        <p:spPr>
          <a:xfrm>
            <a:off x="1582341" y="450627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Categories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793790" y="4950976"/>
            <a:ext cx="41821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Structured global architecture live today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23986" y="3603308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$0</a:t>
            </a:r>
            <a:endParaRPr lang="en-US" sz="5150" dirty="0"/>
          </a:p>
        </p:txBody>
      </p:sp>
      <p:sp>
        <p:nvSpPr>
          <p:cNvPr id="9" name="Text 7"/>
          <p:cNvSpPr/>
          <p:nvPr/>
        </p:nvSpPr>
        <p:spPr>
          <a:xfrm>
            <a:off x="6012656" y="450627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External Funding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5223986" y="4950976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Built entirely founder-backed to date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54302" y="3603308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100%</a:t>
            </a:r>
            <a:endParaRPr lang="en-US" sz="5150" dirty="0"/>
          </a:p>
        </p:txBody>
      </p:sp>
      <p:sp>
        <p:nvSpPr>
          <p:cNvPr id="12" name="Text 10"/>
          <p:cNvSpPr/>
          <p:nvPr/>
        </p:nvSpPr>
        <p:spPr>
          <a:xfrm>
            <a:off x="10442972" y="450627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Operational</a:t>
            </a:r>
            <a:endParaRPr lang="en-US" sz="2050" dirty="0"/>
          </a:p>
        </p:txBody>
      </p:sp>
      <p:sp>
        <p:nvSpPr>
          <p:cNvPr id="13" name="Text 11"/>
          <p:cNvSpPr/>
          <p:nvPr/>
        </p:nvSpPr>
        <p:spPr>
          <a:xfrm>
            <a:off x="9654302" y="4950976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Platform live, indexed, and crawled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90" y="549175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platform is live and indexed with high-performance SEO structure, growing usage, and active crawl activity — all achieved without external investment.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45513"/>
            <a:ext cx="2124670" cy="373142"/>
          </a:xfrm>
          <a:prstGeom prst="roundRect">
            <a:avLst>
              <a:gd name="adj" fmla="val 17872"/>
            </a:avLst>
          </a:prstGeom>
          <a:solidFill>
            <a:srgbClr val="CCEEFF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305044"/>
            <a:ext cx="188654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INVESTOR SHOCK SLIDE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697950"/>
            <a:ext cx="6837878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Estimated Replacement Cost</a:t>
            </a:r>
            <a:endParaRPr lang="en-US" sz="4100" dirty="0"/>
          </a:p>
        </p:txBody>
      </p:sp>
      <p:sp>
        <p:nvSpPr>
          <p:cNvPr id="5" name="Text 3"/>
          <p:cNvSpPr/>
          <p:nvPr/>
        </p:nvSpPr>
        <p:spPr>
          <a:xfrm>
            <a:off x="793790" y="264687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If EzeAD were built today from scratch, the estimated cost would be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$600,000 – $2,000,000+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This is not a startup — this is a fully built global marketplace infrastructure.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3505200"/>
            <a:ext cx="13042821" cy="3478768"/>
          </a:xfrm>
          <a:prstGeom prst="roundRect">
            <a:avLst>
              <a:gd name="adj" fmla="val 239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99768" y="3639503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Component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17368" y="3639503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Estimated Cost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99768" y="4218027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Core platform development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17368" y="4218027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$300,000 – $1,200,000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99768" y="4796552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Backend infrastructure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17368" y="4796552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$150,000 – $500,000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999768" y="5375077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Database architecture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517368" y="5375077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$75,000 – $250,000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999768" y="5953601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Admin &amp; control systems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517368" y="5953601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$75,000 – $200,000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999768" y="6532126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SEO &amp; indexing systems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7517368" y="6532126"/>
            <a:ext cx="61132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Significant strategic value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56642" y="602099"/>
            <a:ext cx="2014180" cy="349687"/>
          </a:xfrm>
          <a:prstGeom prst="roundRect">
            <a:avLst>
              <a:gd name="adj" fmla="val 18177"/>
            </a:avLst>
          </a:prstGeom>
          <a:solidFill>
            <a:srgbClr val="CCEEFF"/>
          </a:solidFill>
          <a:ln/>
        </p:spPr>
      </p:sp>
      <p:sp>
        <p:nvSpPr>
          <p:cNvPr id="4" name="Text 1"/>
          <p:cNvSpPr/>
          <p:nvPr/>
        </p:nvSpPr>
        <p:spPr>
          <a:xfrm>
            <a:off x="870109" y="658773"/>
            <a:ext cx="1787247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ADVANTAGE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756642" y="1023818"/>
            <a:ext cx="7630716" cy="1241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Built to Win the Infrastructure Layer</a:t>
            </a:r>
            <a:endParaRPr lang="en-US" sz="3900" dirty="0"/>
          </a:p>
        </p:txBody>
      </p:sp>
      <p:sp>
        <p:nvSpPr>
          <p:cNvPr id="6" name="Shape 3"/>
          <p:cNvSpPr/>
          <p:nvPr/>
        </p:nvSpPr>
        <p:spPr>
          <a:xfrm>
            <a:off x="756642" y="2535555"/>
            <a:ext cx="7630716" cy="1137761"/>
          </a:xfrm>
          <a:prstGeom prst="roundRect">
            <a:avLst>
              <a:gd name="adj" fmla="val 964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33782" y="2535555"/>
            <a:ext cx="91440" cy="1137761"/>
          </a:xfrm>
          <a:prstGeom prst="roundRect">
            <a:avLst>
              <a:gd name="adj" fmla="val 86890"/>
            </a:avLst>
          </a:prstGeom>
          <a:solidFill>
            <a:srgbClr val="007EBD"/>
          </a:solidFill>
          <a:ln/>
        </p:spPr>
      </p:sp>
      <p:sp>
        <p:nvSpPr>
          <p:cNvPr id="8" name="Text 5"/>
          <p:cNvSpPr/>
          <p:nvPr/>
        </p:nvSpPr>
        <p:spPr>
          <a:xfrm>
            <a:off x="1037153" y="2747486"/>
            <a:ext cx="2482810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Search-First Model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7153" y="3165872"/>
            <a:ext cx="713827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 dependent on paid visibility — organic, search-driven discovery at its core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756642" y="3853577"/>
            <a:ext cx="7630716" cy="1137761"/>
          </a:xfrm>
          <a:prstGeom prst="roundRect">
            <a:avLst>
              <a:gd name="adj" fmla="val 964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33782" y="3853577"/>
            <a:ext cx="91440" cy="1137761"/>
          </a:xfrm>
          <a:prstGeom prst="roundRect">
            <a:avLst>
              <a:gd name="adj" fmla="val 86890"/>
            </a:avLst>
          </a:prstGeom>
          <a:solidFill>
            <a:srgbClr val="007EBD"/>
          </a:solidFill>
          <a:ln/>
        </p:spPr>
      </p:sp>
      <p:sp>
        <p:nvSpPr>
          <p:cNvPr id="12" name="Text 9"/>
          <p:cNvSpPr/>
          <p:nvPr/>
        </p:nvSpPr>
        <p:spPr>
          <a:xfrm>
            <a:off x="1037153" y="4065508"/>
            <a:ext cx="2981206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Eliminates Fragmentation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1037153" y="4483894"/>
            <a:ext cx="713827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Replaces multiple marketplace platforms with one unified global system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756642" y="5171599"/>
            <a:ext cx="7630716" cy="1137761"/>
          </a:xfrm>
          <a:prstGeom prst="roundRect">
            <a:avLst>
              <a:gd name="adj" fmla="val 964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733782" y="5171599"/>
            <a:ext cx="91440" cy="1137761"/>
          </a:xfrm>
          <a:prstGeom prst="roundRect">
            <a:avLst>
              <a:gd name="adj" fmla="val 86890"/>
            </a:avLst>
          </a:prstGeom>
          <a:solidFill>
            <a:srgbClr val="007EBD"/>
          </a:solidFill>
          <a:ln/>
        </p:spPr>
      </p:sp>
      <p:sp>
        <p:nvSpPr>
          <p:cNvPr id="16" name="Text 13"/>
          <p:cNvSpPr/>
          <p:nvPr/>
        </p:nvSpPr>
        <p:spPr>
          <a:xfrm>
            <a:off x="1037153" y="5383530"/>
            <a:ext cx="2482810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No Duplication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1037153" y="5801916"/>
            <a:ext cx="713827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Built to scale globally — one listing reaches everywhere simultaneously</a:t>
            </a:r>
            <a:endParaRPr lang="en-US" sz="1450" dirty="0"/>
          </a:p>
        </p:txBody>
      </p:sp>
      <p:sp>
        <p:nvSpPr>
          <p:cNvPr id="18" name="Shape 15"/>
          <p:cNvSpPr/>
          <p:nvPr/>
        </p:nvSpPr>
        <p:spPr>
          <a:xfrm>
            <a:off x="756642" y="6489621"/>
            <a:ext cx="7630716" cy="1137761"/>
          </a:xfrm>
          <a:prstGeom prst="roundRect">
            <a:avLst>
              <a:gd name="adj" fmla="val 964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733782" y="6489621"/>
            <a:ext cx="91440" cy="1137761"/>
          </a:xfrm>
          <a:prstGeom prst="roundRect">
            <a:avLst>
              <a:gd name="adj" fmla="val 86890"/>
            </a:avLst>
          </a:prstGeom>
          <a:solidFill>
            <a:srgbClr val="007EBD"/>
          </a:solidFill>
          <a:ln/>
        </p:spPr>
      </p:sp>
      <p:sp>
        <p:nvSpPr>
          <p:cNvPr id="20" name="Text 17"/>
          <p:cNvSpPr/>
          <p:nvPr/>
        </p:nvSpPr>
        <p:spPr>
          <a:xfrm>
            <a:off x="1037153" y="6701552"/>
            <a:ext cx="4312325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Infrastructure, Not Just a Marketplace</a:t>
            </a:r>
            <a:endParaRPr lang="en-US" sz="1950" dirty="0"/>
          </a:p>
        </p:txBody>
      </p:sp>
      <p:sp>
        <p:nvSpPr>
          <p:cNvPr id="21" name="Text 18"/>
          <p:cNvSpPr/>
          <p:nvPr/>
        </p:nvSpPr>
        <p:spPr>
          <a:xfrm>
            <a:off x="1037153" y="7119938"/>
            <a:ext cx="713827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Positioned as the foundational layer for global commerce discovery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939290"/>
            <a:ext cx="916543" cy="373142"/>
          </a:xfrm>
          <a:prstGeom prst="roundRect">
            <a:avLst>
              <a:gd name="adj" fmla="val 17872"/>
            </a:avLst>
          </a:prstGeom>
          <a:solidFill>
            <a:srgbClr val="CCEEFF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998821"/>
            <a:ext cx="67841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ASK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2391728"/>
            <a:ext cx="6061710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$5M CAD Funding Round</a:t>
            </a:r>
            <a:endParaRPr lang="en-US" sz="4100" dirty="0"/>
          </a:p>
        </p:txBody>
      </p:sp>
      <p:sp>
        <p:nvSpPr>
          <p:cNvPr id="5" name="Shape 3"/>
          <p:cNvSpPr/>
          <p:nvPr/>
        </p:nvSpPr>
        <p:spPr>
          <a:xfrm>
            <a:off x="650915" y="3340656"/>
            <a:ext cx="5888712" cy="1883212"/>
          </a:xfrm>
          <a:prstGeom prst="roundRect">
            <a:avLst>
              <a:gd name="adj" fmla="val 7588"/>
            </a:avLst>
          </a:prstGeom>
          <a:solidFill>
            <a:srgbClr val="007EBD">
              <a:alpha val="95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849273" y="3539014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Use of Funds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849273" y="4063008"/>
            <a:ext cx="549199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Accelerate scaling and global rollout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User acquisition campaigns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Infrastructure expansion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6888480" y="3539014"/>
            <a:ext cx="291488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What You're Investing In</a:t>
            </a:r>
            <a:endParaRPr lang="en-US" sz="2050" dirty="0"/>
          </a:p>
        </p:txBody>
      </p:sp>
      <p:sp>
        <p:nvSpPr>
          <p:cNvPr id="9" name="Text 7"/>
          <p:cNvSpPr/>
          <p:nvPr/>
        </p:nvSpPr>
        <p:spPr>
          <a:xfrm>
            <a:off x="6888480" y="4063008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fully operational platform with proven architecture, active indexing, mobile apps, AI integrations, and global distribution — all built without external funding.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447109"/>
            <a:ext cx="13042821" cy="843201"/>
          </a:xfrm>
          <a:prstGeom prst="roundRect">
            <a:avLst>
              <a:gd name="adj" fmla="val 9886"/>
            </a:avLst>
          </a:prstGeom>
          <a:solidFill>
            <a:srgbClr val="B6FCB8"/>
          </a:solidFill>
          <a:ln/>
        </p:spPr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5750004"/>
            <a:ext cx="248007" cy="198358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438513" y="5694997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are not raising to build — we are raising to scale.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2026-04-27T18:54:53Z</dcterms:created>
  <dcterms:modified xsi:type="dcterms:W3CDTF">2026-04-27T18:54:53Z</dcterms:modified>
</cp:coreProperties>
</file>