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90" r:id="rId5"/>
    <p:sldId id="291" r:id="rId6"/>
    <p:sldId id="292" r:id="rId7"/>
    <p:sldId id="293" r:id="rId8"/>
    <p:sldId id="294" r:id="rId9"/>
    <p:sldId id="259" r:id="rId10"/>
    <p:sldId id="260" r:id="rId11"/>
    <p:sldId id="261" r:id="rId12"/>
    <p:sldId id="262" r:id="rId13"/>
    <p:sldId id="263" r:id="rId14"/>
    <p:sldId id="299" r:id="rId15"/>
    <p:sldId id="297" r:id="rId16"/>
    <p:sldId id="298" r:id="rId17"/>
    <p:sldId id="264" r:id="rId18"/>
    <p:sldId id="265" r:id="rId19"/>
    <p:sldId id="266" r:id="rId20"/>
    <p:sldId id="267" r:id="rId21"/>
    <p:sldId id="268" r:id="rId22"/>
    <p:sldId id="269" r:id="rId23"/>
    <p:sldId id="270" r:id="rId24"/>
    <p:sldId id="271" r:id="rId25"/>
    <p:sldId id="272" r:id="rId26"/>
    <p:sldId id="273" r:id="rId27"/>
    <p:sldId id="274" r:id="rId28"/>
    <p:sldId id="275" r:id="rId29"/>
    <p:sldId id="276" r:id="rId30"/>
    <p:sldId id="277" r:id="rId31"/>
    <p:sldId id="278" r:id="rId32"/>
    <p:sldId id="279" r:id="rId33"/>
    <p:sldId id="280" r:id="rId34"/>
    <p:sldId id="289" r:id="rId35"/>
    <p:sldId id="281" r:id="rId36"/>
    <p:sldId id="282" r:id="rId37"/>
    <p:sldId id="283" r:id="rId38"/>
    <p:sldId id="285" r:id="rId39"/>
    <p:sldId id="286" r:id="rId40"/>
    <p:sldId id="287" r:id="rId41"/>
    <p:sldId id="288" r:id="rId42"/>
    <p:sldId id="295" r:id="rId43"/>
    <p:sldId id="296" r:id="rId44"/>
    <p:sldId id="284" r:id="rId45"/>
  </p:sldIdLst>
  <p:sldSz cx="7556500" cy="10693400"/>
  <p:notesSz cx="7556500" cy="106934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1445" y="-315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7213" y="3314954"/>
            <a:ext cx="6428422" cy="22456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7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4427" y="5988304"/>
            <a:ext cx="5293995" cy="2673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4/10/2026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7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4/10/2026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7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78142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894867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4/10/2026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7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4/10/2026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4/10/2026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186256" y="1511300"/>
            <a:ext cx="1190337" cy="4368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7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8142" y="2459482"/>
            <a:ext cx="6806565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71369" y="9944862"/>
            <a:ext cx="2420112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814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4/10/2026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4525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zead.com/blog" TargetMode="External"/><Relationship Id="rId2" Type="http://schemas.openxmlformats.org/officeDocument/2006/relationships/hyperlink" Target="https://www.ezead.com/shop" TargetMode="Externa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pagespeed.web.dev/analysis/https-www-ezead-com/odyk7pjmnu?form_factor=desktop" TargetMode="Externa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www.ezead.com/blog/ezead-vs-facebook-marketplace-buying-selling-comparison" TargetMode="Externa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zead.com/pages/ezead-Investors" TargetMode="External"/><Relationship Id="rId2" Type="http://schemas.openxmlformats.org/officeDocument/2006/relationships/hyperlink" Target="https://www.ezead.com/" TargetMode="Externa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.jpg"/><Relationship Id="rId4" Type="http://schemas.openxmlformats.org/officeDocument/2006/relationships/hyperlink" Target="https://www.ezead.com/pages/our-mission-at-ezead" TargetMode="Externa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ezead.com/blog/how-to-sell-used-items-fast-ezead" TargetMode="External"/><Relationship Id="rId3" Type="http://schemas.openxmlformats.org/officeDocument/2006/relationships/hyperlink" Target="https://www.ezead.com/pages/our-mission-at-ezead" TargetMode="External"/><Relationship Id="rId7" Type="http://schemas.openxmlformats.org/officeDocument/2006/relationships/hyperlink" Target="https://www.ezead.com/blog/what-is-ezead-classified-ads-website" TargetMode="External"/><Relationship Id="rId2" Type="http://schemas.openxmlformats.org/officeDocument/2006/relationships/hyperlink" Target="https://www.ezead.com/pages/ezead-Investors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www.ezead.com/blog" TargetMode="External"/><Relationship Id="rId5" Type="http://schemas.openxmlformats.org/officeDocument/2006/relationships/hyperlink" Target="https://www.ezead.com/shop" TargetMode="External"/><Relationship Id="rId10" Type="http://schemas.openxmlformats.org/officeDocument/2006/relationships/image" Target="../media/image17.png"/><Relationship Id="rId4" Type="http://schemas.openxmlformats.org/officeDocument/2006/relationships/hyperlink" Target="https://www.ezead.com/" TargetMode="External"/><Relationship Id="rId9" Type="http://schemas.openxmlformats.org/officeDocument/2006/relationships/hyperlink" Target="https://www.ezead.com/blog/ezead-vs-facebook-marketplace-buying-selling-comparison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martcustomer.com/reviews/ebay.com" TargetMode="External"/><Relationship Id="rId7" Type="http://schemas.openxmlformats.org/officeDocument/2006/relationships/image" Target="../media/image18.png"/><Relationship Id="rId2" Type="http://schemas.openxmlformats.org/officeDocument/2006/relationships/hyperlink" Target="https://www.smartcustomer.com/reviews/kijiji.ca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www.smartcustomer.com/reviews/shopify.com" TargetMode="External"/><Relationship Id="rId5" Type="http://schemas.openxmlformats.org/officeDocument/2006/relationships/hyperlink" Target="https://www.smartcustomer.com/reviews/craigslist.org" TargetMode="External"/><Relationship Id="rId4" Type="http://schemas.openxmlformats.org/officeDocument/2006/relationships/hyperlink" Target="https://www.smartcustomer.com/reviews/facebook.com" TargetMode="Externa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martcustomer.com/reviews/facebook.com" TargetMode="External"/><Relationship Id="rId2" Type="http://schemas.openxmlformats.org/officeDocument/2006/relationships/hyperlink" Target="https://www.smartcustomer.com/reviews/ebay.com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www.smartcustomer.com/reviews/craigslist.org" TargetMode="External"/><Relationship Id="rId5" Type="http://schemas.openxmlformats.org/officeDocument/2006/relationships/hyperlink" Target="https://www.smartcustomer.com/reviews/kijiji.ca" TargetMode="External"/><Relationship Id="rId4" Type="http://schemas.openxmlformats.org/officeDocument/2006/relationships/hyperlink" Target="https://www.smartcustomer.com/reviews/shopify.com" TargetMode="Externa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martcustomer.com/reviews/kijiji.ca" TargetMode="External"/><Relationship Id="rId2" Type="http://schemas.openxmlformats.org/officeDocument/2006/relationships/hyperlink" Target="https://www.smartcustomer.com/reviews/ebay.com" TargetMode="Externa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3.png"/><Relationship Id="rId4" Type="http://schemas.openxmlformats.org/officeDocument/2006/relationships/hyperlink" Target="https://www.smartcustomer.com/reviews/shopify.com" TargetMode="Externa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martcustomer.com/reviews/craigslist.org" TargetMode="External"/><Relationship Id="rId2" Type="http://schemas.openxmlformats.org/officeDocument/2006/relationships/hyperlink" Target="https://www.smartcustomer.com/reviews/kijiji.ca" TargetMode="External"/><Relationship Id="rId1" Type="http://schemas.openxmlformats.org/officeDocument/2006/relationships/slideLayout" Target="../slideLayouts/slideLayout5.xml"/><Relationship Id="rId5" Type="http://schemas.openxmlformats.org/officeDocument/2006/relationships/hyperlink" Target="https://www.smartcustomer.com/reviews/facebook.com" TargetMode="External"/><Relationship Id="rId4" Type="http://schemas.openxmlformats.org/officeDocument/2006/relationships/hyperlink" Target="https://www.smartcustomer.com/reviews/shopify.com" TargetMode="Externa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pagespeed.web.dev/analysis/https-www-ezead-com/odyk7pjmnu?form_factor=desktop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zead.com/pages/why-invest-inezead" TargetMode="Externa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pagespeed.web.dev/analysis/https-auburn-craigslist-org/5yw5nnc9bq?form_factor=desktop" TargetMode="External"/><Relationship Id="rId2" Type="http://schemas.openxmlformats.org/officeDocument/2006/relationships/hyperlink" Target="https://pagespeed.web.dev/analysis/https-www-ezead-com/odyk7pjmnu?form_factor=desktop" TargetMode="Externa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pagespeed.web.dev/analysis/https-kijiji-ca/jniv8afzbu?form_factor=desktop" TargetMode="External"/><Relationship Id="rId2" Type="http://schemas.openxmlformats.org/officeDocument/2006/relationships/hyperlink" Target="https://pagespeed.web.dev/analysis/http-shopify-com/2s5iw6pkao?form_factor=desktop" TargetMode="Externa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pagespeed.web.dev/analysis/https-facebook-com/nn3vii9lbt?form_factor=desktop" TargetMode="External"/><Relationship Id="rId2" Type="http://schemas.openxmlformats.org/officeDocument/2006/relationships/hyperlink" Target="https://pagespeed.web.dev/analysis/https-ebay-com/0h13crugte?form_factor=desktop" TargetMode="Externa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pagespeed.web.dev/analysis/https-www-ezead-com/odyk7pjmnu?form_factor=desktop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xfrm>
            <a:off x="174023" y="215752"/>
            <a:ext cx="7185627" cy="130548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2400" dirty="0">
                <a:latin typeface="+mn-lt"/>
              </a:rPr>
              <a:t>                                               </a:t>
            </a:r>
            <a:r>
              <a:rPr lang="en-US" sz="2400" dirty="0" err="1">
                <a:latin typeface="+mn-lt"/>
              </a:rPr>
              <a:t>EzeAD</a:t>
            </a:r>
            <a:r>
              <a:rPr lang="en-US" sz="2400" dirty="0">
                <a:latin typeface="+mn-lt"/>
              </a:rPr>
              <a:t> </a:t>
            </a:r>
            <a:br>
              <a:rPr lang="en-US" sz="2400" dirty="0">
                <a:latin typeface="+mn-lt"/>
              </a:rPr>
            </a:br>
            <a:r>
              <a:rPr lang="en-US" sz="1800" dirty="0">
                <a:latin typeface="+mn-lt"/>
              </a:rPr>
              <a:t>           </a:t>
            </a:r>
            <a:r>
              <a:rPr lang="en-US" sz="1800" dirty="0"/>
              <a:t>A Fully Built Global Marketplace Platform Ready to Scale</a:t>
            </a:r>
            <a:br>
              <a:rPr lang="en-US" sz="1800" dirty="0"/>
            </a:br>
            <a:r>
              <a:rPr lang="en-US" sz="1800" dirty="0"/>
              <a:t>			</a:t>
            </a:r>
            <a:r>
              <a:rPr lang="en-US" sz="1050" dirty="0"/>
              <a:t>4 Years Built | Live Platform | Ready for Commercial Activation</a:t>
            </a:r>
            <a:br>
              <a:rPr lang="en-US" sz="2400" dirty="0">
                <a:latin typeface="+mn-lt"/>
              </a:rPr>
            </a:br>
            <a:endParaRPr sz="2400" spc="-10" dirty="0">
              <a:latin typeface="+mn-l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18201" y="1470116"/>
            <a:ext cx="6097270" cy="1054100"/>
          </a:xfrm>
          <a:prstGeom prst="rect">
            <a:avLst/>
          </a:prstGeom>
        </p:spPr>
        <p:txBody>
          <a:bodyPr vert="horz" wrap="square" lIns="0" tIns="35560" rIns="0" bIns="0" rtlCol="0">
            <a:spAutoFit/>
          </a:bodyPr>
          <a:lstStyle/>
          <a:p>
            <a:pPr marL="370205" algn="ctr">
              <a:lnSpc>
                <a:spcPct val="100000"/>
              </a:lnSpc>
              <a:spcBef>
                <a:spcPts val="280"/>
              </a:spcBef>
            </a:pPr>
            <a:r>
              <a:rPr sz="1350" b="1" dirty="0">
                <a:solidFill>
                  <a:srgbClr val="465469"/>
                </a:solidFill>
                <a:latin typeface="Arial"/>
                <a:cs typeface="Arial"/>
              </a:rPr>
              <a:t>Investor Deck </a:t>
            </a:r>
            <a:endParaRPr sz="1350" dirty="0">
              <a:latin typeface="Arial"/>
              <a:cs typeface="Arial"/>
            </a:endParaRPr>
          </a:p>
          <a:p>
            <a:pPr marL="370205" algn="ctr">
              <a:lnSpc>
                <a:spcPct val="100000"/>
              </a:lnSpc>
              <a:spcBef>
                <a:spcPts val="180"/>
              </a:spcBef>
            </a:pPr>
            <a:r>
              <a:rPr sz="1350" b="1" dirty="0">
                <a:solidFill>
                  <a:srgbClr val="465469"/>
                </a:solidFill>
                <a:latin typeface="Arial"/>
                <a:cs typeface="Arial"/>
              </a:rPr>
              <a:t>AI-Enabled Digital Commerce </a:t>
            </a:r>
            <a:r>
              <a:rPr sz="1350" b="1" spc="-10" dirty="0">
                <a:solidFill>
                  <a:srgbClr val="465469"/>
                </a:solidFill>
                <a:latin typeface="Arial"/>
                <a:cs typeface="Arial"/>
              </a:rPr>
              <a:t>Infrastructure</a:t>
            </a:r>
            <a:endParaRPr sz="1350" dirty="0">
              <a:latin typeface="Arial"/>
              <a:cs typeface="Arial"/>
            </a:endParaRPr>
          </a:p>
          <a:p>
            <a:pPr marL="12700" marR="5080">
              <a:lnSpc>
                <a:spcPct val="121200"/>
              </a:lnSpc>
              <a:spcBef>
                <a:spcPts val="1300"/>
              </a:spcBef>
            </a:pPr>
            <a:r>
              <a:rPr sz="1100" dirty="0">
                <a:latin typeface="Arial MT"/>
                <a:cs typeface="Arial MT"/>
              </a:rPr>
              <a:t>A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fully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built,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multi-category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marketplace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ecosystem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integrating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classifieds,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auctions,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services,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spc="-10" dirty="0">
                <a:latin typeface="Arial MT"/>
                <a:cs typeface="Arial MT"/>
              </a:rPr>
              <a:t>jobs, </a:t>
            </a:r>
            <a:r>
              <a:rPr sz="1100" dirty="0">
                <a:latin typeface="Arial MT"/>
                <a:cs typeface="Arial MT"/>
              </a:rPr>
              <a:t>business</a:t>
            </a:r>
            <a:r>
              <a:rPr sz="1100" spc="-2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promotion,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and</a:t>
            </a:r>
            <a:r>
              <a:rPr sz="1100" spc="-2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scalable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digital</a:t>
            </a:r>
            <a:r>
              <a:rPr sz="1100" spc="-2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commerce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tools</a:t>
            </a:r>
            <a:r>
              <a:rPr sz="1100" spc="-2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into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one</a:t>
            </a:r>
            <a:r>
              <a:rPr sz="1100" spc="-2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unified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spc="-10" dirty="0">
                <a:latin typeface="Arial MT"/>
                <a:cs typeface="Arial MT"/>
              </a:rPr>
              <a:t>platform.</a:t>
            </a:r>
            <a:endParaRPr sz="1100" dirty="0">
              <a:latin typeface="Arial MT"/>
              <a:cs typeface="Arial M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29615" y="2909829"/>
            <a:ext cx="421068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dirty="0">
                <a:latin typeface="Arial"/>
                <a:cs typeface="Arial"/>
              </a:rPr>
              <a:t>Stage: </a:t>
            </a:r>
            <a:r>
              <a:rPr sz="1100" dirty="0">
                <a:latin typeface="Arial MT"/>
                <a:cs typeface="Arial MT"/>
              </a:rPr>
              <a:t>Built,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Operational,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10" dirty="0">
                <a:latin typeface="Arial MT"/>
                <a:cs typeface="Arial MT"/>
              </a:rPr>
              <a:t>Launch-</a:t>
            </a:r>
            <a:r>
              <a:rPr sz="1100" dirty="0">
                <a:latin typeface="Arial MT"/>
                <a:cs typeface="Arial MT"/>
              </a:rPr>
              <a:t>Ready, </a:t>
            </a:r>
            <a:r>
              <a:rPr sz="1100" spc="-10" dirty="0">
                <a:latin typeface="Arial MT"/>
                <a:cs typeface="Arial MT"/>
              </a:rPr>
              <a:t>Commercialization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10" dirty="0">
                <a:latin typeface="Arial MT"/>
                <a:cs typeface="Arial MT"/>
              </a:rPr>
              <a:t>Phase</a:t>
            </a:r>
            <a:endParaRPr sz="1100" dirty="0">
              <a:latin typeface="Arial MT"/>
              <a:cs typeface="Arial M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29615" y="3174527"/>
            <a:ext cx="476186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dirty="0">
                <a:latin typeface="Arial"/>
                <a:cs typeface="Arial"/>
              </a:rPr>
              <a:t>Prepared</a:t>
            </a:r>
            <a:r>
              <a:rPr sz="1100" b="1" spc="-15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For:</a:t>
            </a:r>
            <a:r>
              <a:rPr sz="1100" b="1" spc="-15" dirty="0">
                <a:latin typeface="Arial"/>
                <a:cs typeface="Arial"/>
              </a:rPr>
              <a:t> </a:t>
            </a:r>
            <a:r>
              <a:rPr sz="1100" dirty="0">
                <a:latin typeface="Arial MT"/>
                <a:cs typeface="Arial MT"/>
              </a:rPr>
              <a:t>Strategic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Investors,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Private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Backers,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Growth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Capital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spc="-10" dirty="0">
                <a:latin typeface="Arial MT"/>
                <a:cs typeface="Arial MT"/>
              </a:rPr>
              <a:t>Partners</a:t>
            </a:r>
            <a:endParaRPr sz="1100" dirty="0">
              <a:latin typeface="Arial MT"/>
              <a:cs typeface="Arial MT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74F111D-6125-D891-3BDC-5188C1CF94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237" y="3753180"/>
            <a:ext cx="6804025" cy="6804025"/>
          </a:xfrm>
          <a:prstGeom prst="rect">
            <a:avLst/>
          </a:prstGeom>
        </p:spPr>
      </p:pic>
    </p:spTree>
  </p:cSld>
  <p:clrMapOvr>
    <a:masterClrMapping/>
  </p:clrMapOvr>
  <p:transition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46100" y="596900"/>
            <a:ext cx="2871470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2100" b="1" dirty="0">
                <a:solidFill>
                  <a:srgbClr val="0F162A"/>
                </a:solidFill>
                <a:latin typeface="+mj-lt"/>
                <a:cs typeface="Arial"/>
              </a:rPr>
              <a:t>9</a:t>
            </a:r>
            <a:r>
              <a:rPr sz="2100" b="1" dirty="0">
                <a:solidFill>
                  <a:srgbClr val="0F162A"/>
                </a:solidFill>
                <a:latin typeface="+mj-lt"/>
                <a:cs typeface="Arial"/>
              </a:rPr>
              <a:t>.</a:t>
            </a:r>
            <a:r>
              <a:rPr sz="2100" b="1" spc="-15" dirty="0">
                <a:solidFill>
                  <a:srgbClr val="0F162A"/>
                </a:solidFill>
                <a:latin typeface="+mj-lt"/>
                <a:cs typeface="Arial"/>
              </a:rPr>
              <a:t> </a:t>
            </a:r>
            <a:r>
              <a:rPr sz="2100" b="1" dirty="0">
                <a:solidFill>
                  <a:srgbClr val="0F162A"/>
                </a:solidFill>
                <a:latin typeface="+mj-lt"/>
                <a:cs typeface="Arial"/>
              </a:rPr>
              <a:t>The</a:t>
            </a:r>
            <a:r>
              <a:rPr sz="2100" b="1" spc="-10" dirty="0">
                <a:solidFill>
                  <a:srgbClr val="0F162A"/>
                </a:solidFill>
                <a:latin typeface="+mj-lt"/>
                <a:cs typeface="Arial"/>
              </a:rPr>
              <a:t> </a:t>
            </a:r>
            <a:r>
              <a:rPr sz="2100" b="1" dirty="0">
                <a:solidFill>
                  <a:srgbClr val="0F162A"/>
                </a:solidFill>
                <a:latin typeface="+mj-lt"/>
                <a:cs typeface="Arial"/>
              </a:rPr>
              <a:t>Market</a:t>
            </a:r>
            <a:r>
              <a:rPr sz="2100" b="1" spc="-15" dirty="0">
                <a:solidFill>
                  <a:srgbClr val="0F162A"/>
                </a:solidFill>
                <a:latin typeface="+mj-lt"/>
                <a:cs typeface="Arial"/>
              </a:rPr>
              <a:t> </a:t>
            </a:r>
            <a:r>
              <a:rPr sz="2100" b="1" spc="-10" dirty="0">
                <a:solidFill>
                  <a:srgbClr val="0F162A"/>
                </a:solidFill>
                <a:latin typeface="+mj-lt"/>
                <a:cs typeface="Arial"/>
              </a:rPr>
              <a:t>Problem</a:t>
            </a:r>
            <a:endParaRPr sz="2100" dirty="0">
              <a:latin typeface="+mj-lt"/>
              <a:cs typeface="Arial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93B518D-83C5-E12B-690B-514ADE026772}"/>
              </a:ext>
            </a:extLst>
          </p:cNvPr>
          <p:cNvSpPr txBox="1"/>
          <p:nvPr/>
        </p:nvSpPr>
        <p:spPr>
          <a:xfrm>
            <a:off x="744220" y="962660"/>
            <a:ext cx="70866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0070C0"/>
                </a:solidFill>
                <a:latin typeface="+mj-lt"/>
              </a:rPr>
              <a:t>Global marketplaces are proven — but fundamentally broken</a:t>
            </a:r>
            <a:endParaRPr lang="en-US" sz="1600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8994F61-B01E-75CB-16FD-F1F4407097F7}"/>
              </a:ext>
            </a:extLst>
          </p:cNvPr>
          <p:cNvSpPr txBox="1"/>
          <p:nvPr/>
        </p:nvSpPr>
        <p:spPr>
          <a:xfrm>
            <a:off x="706120" y="1594048"/>
            <a:ext cx="7515860" cy="72019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1400" b="1" dirty="0">
                <a:latin typeface="+mn-lt"/>
              </a:rPr>
              <a:t>Fragmented User Experience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latin typeface="+mn-lt"/>
              </a:rPr>
              <a:t>Users must switch between </a:t>
            </a:r>
            <a:r>
              <a:rPr lang="en-US" sz="1400" b="1" dirty="0">
                <a:latin typeface="+mn-lt"/>
              </a:rPr>
              <a:t>multiple platforms</a:t>
            </a:r>
            <a:r>
              <a:rPr lang="en-US" sz="1400" dirty="0">
                <a:latin typeface="+mn-lt"/>
              </a:rPr>
              <a:t> to complete basic commerce needs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latin typeface="+mn-lt"/>
              </a:rPr>
              <a:t>No single system supports </a:t>
            </a:r>
            <a:r>
              <a:rPr lang="en-US" sz="1400" b="1" dirty="0">
                <a:latin typeface="+mn-lt"/>
              </a:rPr>
              <a:t>buying, selling, services, jobs, and promotion together</a:t>
            </a:r>
            <a:r>
              <a:rPr lang="en-US" sz="1400" dirty="0">
                <a:latin typeface="+mn-lt"/>
              </a:rPr>
              <a:t> </a:t>
            </a:r>
          </a:p>
          <a:p>
            <a:pPr>
              <a:buNone/>
            </a:pPr>
            <a:r>
              <a:rPr lang="en-US" sz="1400" dirty="0">
                <a:latin typeface="+mn-lt"/>
              </a:rPr>
              <a:t>👉 </a:t>
            </a:r>
            <a:r>
              <a:rPr lang="en-US" sz="1400" b="1" dirty="0">
                <a:latin typeface="+mn-lt"/>
              </a:rPr>
              <a:t>Result:</a:t>
            </a:r>
            <a:r>
              <a:rPr lang="en-US" sz="1400" dirty="0">
                <a:latin typeface="+mn-lt"/>
              </a:rPr>
              <a:t> friction, inefficiency, and lost opportunities</a:t>
            </a:r>
          </a:p>
          <a:p>
            <a:pPr>
              <a:buNone/>
            </a:pPr>
            <a:br>
              <a:rPr lang="en-US" sz="1400" dirty="0">
                <a:latin typeface="+mn-lt"/>
              </a:rPr>
            </a:br>
            <a:endParaRPr lang="en-US" sz="1400" dirty="0">
              <a:latin typeface="+mn-lt"/>
            </a:endParaRPr>
          </a:p>
          <a:p>
            <a:pPr>
              <a:buNone/>
            </a:pPr>
            <a:r>
              <a:rPr lang="en-US" sz="1400" b="1" dirty="0">
                <a:latin typeface="+mn-lt"/>
              </a:rPr>
              <a:t>Trust &amp; Safety Breakdown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b="1" dirty="0">
                <a:latin typeface="+mn-lt"/>
              </a:rPr>
              <a:t>Facebook Marketplace:</a:t>
            </a:r>
            <a:r>
              <a:rPr lang="en-US" sz="1400" dirty="0">
                <a:latin typeface="+mn-lt"/>
              </a:rPr>
              <a:t> high scam exposure, weak verification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b="1" dirty="0">
                <a:latin typeface="+mn-lt"/>
              </a:rPr>
              <a:t>Craigslist:</a:t>
            </a:r>
            <a:r>
              <a:rPr lang="en-US" sz="1400" dirty="0">
                <a:latin typeface="+mn-lt"/>
              </a:rPr>
              <a:t> minimal moderation, outdated safeguards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b="1" dirty="0">
                <a:latin typeface="+mn-lt"/>
              </a:rPr>
              <a:t>Kijiji:</a:t>
            </a:r>
            <a:r>
              <a:rPr lang="en-US" sz="1400" dirty="0">
                <a:latin typeface="+mn-lt"/>
              </a:rPr>
              <a:t> inconsistent trust systems, unreliable listings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b="1" dirty="0">
                <a:latin typeface="+mn-lt"/>
              </a:rPr>
              <a:t>eBay:</a:t>
            </a:r>
            <a:r>
              <a:rPr lang="en-US" sz="1400" dirty="0">
                <a:latin typeface="+mn-lt"/>
              </a:rPr>
              <a:t> complex dispute processes, declining user trust </a:t>
            </a:r>
          </a:p>
          <a:p>
            <a:pPr>
              <a:buNone/>
            </a:pPr>
            <a:r>
              <a:rPr lang="en-US" sz="1400" dirty="0">
                <a:latin typeface="+mn-lt"/>
              </a:rPr>
              <a:t>👉 </a:t>
            </a:r>
            <a:r>
              <a:rPr lang="en-US" sz="1400" b="1" dirty="0">
                <a:latin typeface="+mn-lt"/>
              </a:rPr>
              <a:t>Result:</a:t>
            </a:r>
            <a:r>
              <a:rPr lang="en-US" sz="1400" dirty="0">
                <a:latin typeface="+mn-lt"/>
              </a:rPr>
              <a:t> users operate with </a:t>
            </a:r>
            <a:r>
              <a:rPr lang="en-US" sz="1400" b="1" dirty="0">
                <a:latin typeface="+mn-lt"/>
              </a:rPr>
              <a:t>high risk and low confidence</a:t>
            </a:r>
            <a:endParaRPr lang="en-US" sz="1400" dirty="0">
              <a:latin typeface="+mn-lt"/>
            </a:endParaRPr>
          </a:p>
          <a:p>
            <a:pPr>
              <a:buNone/>
            </a:pPr>
            <a:br>
              <a:rPr lang="en-US" sz="1400" dirty="0">
                <a:latin typeface="+mn-lt"/>
              </a:rPr>
            </a:br>
            <a:endParaRPr lang="en-US" sz="1400" dirty="0">
              <a:latin typeface="+mn-lt"/>
            </a:endParaRPr>
          </a:p>
          <a:p>
            <a:pPr>
              <a:buNone/>
            </a:pPr>
            <a:r>
              <a:rPr lang="en-US" sz="1400" b="1" dirty="0">
                <a:latin typeface="+mn-lt"/>
              </a:rPr>
              <a:t>Poor User Experience &amp; Platform Complexity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b="1" dirty="0">
                <a:latin typeface="+mn-lt"/>
              </a:rPr>
              <a:t>eBay / Shopify:</a:t>
            </a:r>
            <a:r>
              <a:rPr lang="en-US" sz="1400" dirty="0">
                <a:latin typeface="+mn-lt"/>
              </a:rPr>
              <a:t> complex workflows, multi-step processes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b="1" dirty="0">
                <a:latin typeface="+mn-lt"/>
              </a:rPr>
              <a:t>Facebook Marketplace:</a:t>
            </a:r>
            <a:r>
              <a:rPr lang="en-US" sz="1400" dirty="0">
                <a:latin typeface="+mn-lt"/>
              </a:rPr>
              <a:t> unstructured and inconsistent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b="1" dirty="0">
                <a:latin typeface="+mn-lt"/>
              </a:rPr>
              <a:t>Craigslist:</a:t>
            </a:r>
            <a:r>
              <a:rPr lang="en-US" sz="1400" dirty="0">
                <a:latin typeface="+mn-lt"/>
              </a:rPr>
              <a:t> outdated interface and poor usability </a:t>
            </a:r>
          </a:p>
          <a:p>
            <a:pPr>
              <a:buNone/>
            </a:pPr>
            <a:r>
              <a:rPr lang="en-US" sz="1400" dirty="0">
                <a:latin typeface="+mn-lt"/>
              </a:rPr>
              <a:t>👉 </a:t>
            </a:r>
            <a:r>
              <a:rPr lang="en-US" sz="1400" b="1" dirty="0">
                <a:latin typeface="+mn-lt"/>
              </a:rPr>
              <a:t>Result:</a:t>
            </a:r>
            <a:r>
              <a:rPr lang="en-US" sz="1400" dirty="0">
                <a:latin typeface="+mn-lt"/>
              </a:rPr>
              <a:t> reduced engagement, lower conversion rates</a:t>
            </a:r>
          </a:p>
          <a:p>
            <a:pPr>
              <a:buNone/>
            </a:pPr>
            <a:br>
              <a:rPr lang="en-US" sz="1400" dirty="0">
                <a:latin typeface="+mn-lt"/>
              </a:rPr>
            </a:br>
            <a:endParaRPr lang="en-US" sz="1400" dirty="0">
              <a:latin typeface="+mn-lt"/>
            </a:endParaRPr>
          </a:p>
          <a:p>
            <a:pPr>
              <a:buNone/>
            </a:pPr>
            <a:r>
              <a:rPr lang="en-US" sz="1400" b="1" dirty="0">
                <a:latin typeface="+mn-lt"/>
              </a:rPr>
              <a:t>Monetization Misalignment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latin typeface="+mn-lt"/>
              </a:rPr>
              <a:t>Increasing </a:t>
            </a:r>
            <a:r>
              <a:rPr lang="en-US" sz="1400" b="1" dirty="0">
                <a:latin typeface="+mn-lt"/>
              </a:rPr>
              <a:t>fees, ads, and pay-to-play visibility</a:t>
            </a:r>
            <a:r>
              <a:rPr lang="en-US" sz="1400" dirty="0">
                <a:latin typeface="+mn-lt"/>
              </a:rPr>
              <a:t>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latin typeface="+mn-lt"/>
              </a:rPr>
              <a:t>Organic reach declining across all major platforms </a:t>
            </a:r>
          </a:p>
          <a:p>
            <a:pPr>
              <a:buNone/>
            </a:pPr>
            <a:r>
              <a:rPr lang="en-US" sz="1400" dirty="0">
                <a:latin typeface="+mn-lt"/>
              </a:rPr>
              <a:t>👉 </a:t>
            </a:r>
            <a:r>
              <a:rPr lang="en-US" sz="1400" b="1" dirty="0">
                <a:latin typeface="+mn-lt"/>
              </a:rPr>
              <a:t>Result:</a:t>
            </a:r>
            <a:r>
              <a:rPr lang="en-US" sz="1400" dirty="0">
                <a:latin typeface="+mn-lt"/>
              </a:rPr>
              <a:t> platforms profit, but </a:t>
            </a:r>
            <a:r>
              <a:rPr lang="en-US" sz="1400" b="1" dirty="0">
                <a:latin typeface="+mn-lt"/>
              </a:rPr>
              <a:t>users lose value</a:t>
            </a:r>
            <a:endParaRPr lang="en-US" sz="1400" dirty="0">
              <a:latin typeface="+mn-lt"/>
            </a:endParaRPr>
          </a:p>
          <a:p>
            <a:pPr>
              <a:buNone/>
            </a:pPr>
            <a:br>
              <a:rPr lang="en-US" sz="1400" dirty="0">
                <a:latin typeface="+mn-lt"/>
              </a:rPr>
            </a:br>
            <a:endParaRPr lang="en-US" sz="1400" dirty="0">
              <a:latin typeface="+mn-lt"/>
            </a:endParaRPr>
          </a:p>
          <a:p>
            <a:pPr>
              <a:buNone/>
            </a:pPr>
            <a:r>
              <a:rPr lang="en-US" sz="1400" b="1" dirty="0">
                <a:latin typeface="+mn-lt"/>
              </a:rPr>
              <a:t>No Unified Commerce Infrastructure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latin typeface="+mn-lt"/>
              </a:rPr>
              <a:t>Platforms operate as </a:t>
            </a:r>
            <a:r>
              <a:rPr lang="en-US" sz="1400" b="1" dirty="0">
                <a:latin typeface="+mn-lt"/>
              </a:rPr>
              <a:t>isolated tools</a:t>
            </a:r>
            <a:r>
              <a:rPr lang="en-US" sz="1400" dirty="0">
                <a:latin typeface="+mn-lt"/>
              </a:rPr>
              <a:t>, not integrated ecosystems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latin typeface="+mn-lt"/>
              </a:rPr>
              <a:t>Users forced to rely on </a:t>
            </a:r>
            <a:r>
              <a:rPr lang="en-US" sz="1400" b="1" dirty="0">
                <a:latin typeface="+mn-lt"/>
              </a:rPr>
              <a:t>multiple services to complete one transaction journey</a:t>
            </a:r>
            <a:r>
              <a:rPr lang="en-US" sz="1400" dirty="0">
                <a:latin typeface="+mn-lt"/>
              </a:rPr>
              <a:t> </a:t>
            </a:r>
          </a:p>
          <a:p>
            <a:pPr>
              <a:buNone/>
            </a:pPr>
            <a:r>
              <a:rPr lang="en-US" sz="1400" dirty="0">
                <a:latin typeface="+mn-lt"/>
              </a:rPr>
              <a:t>👉 </a:t>
            </a:r>
            <a:r>
              <a:rPr lang="en-US" sz="1400" b="1" dirty="0">
                <a:latin typeface="+mn-lt"/>
              </a:rPr>
              <a:t>Result:</a:t>
            </a:r>
            <a:r>
              <a:rPr lang="en-US" sz="1400" dirty="0">
                <a:latin typeface="+mn-lt"/>
              </a:rPr>
              <a:t> fragmentation limits scalability and user retention</a:t>
            </a:r>
          </a:p>
          <a:p>
            <a:pPr>
              <a:buNone/>
            </a:pPr>
            <a:br>
              <a:rPr lang="en-US" sz="1400" dirty="0">
                <a:latin typeface="+mn-lt"/>
              </a:rPr>
            </a:br>
            <a:endParaRPr lang="en-US" sz="1400" dirty="0">
              <a:latin typeface="+mn-lt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E12F29B-8136-AB74-D631-E6F04E6C2EED}"/>
              </a:ext>
            </a:extLst>
          </p:cNvPr>
          <p:cNvSpPr txBox="1"/>
          <p:nvPr/>
        </p:nvSpPr>
        <p:spPr>
          <a:xfrm>
            <a:off x="706120" y="8775700"/>
            <a:ext cx="71628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400" b="1" dirty="0">
                <a:solidFill>
                  <a:srgbClr val="0070C0"/>
                </a:solidFill>
                <a:latin typeface="+mn-lt"/>
              </a:rPr>
              <a:t>Multi-billion-dollar platforms have validated the market — but failed to solve its core problems.</a:t>
            </a:r>
            <a:endParaRPr lang="en-US" sz="2400" dirty="0">
              <a:solidFill>
                <a:srgbClr val="0070C0"/>
              </a:solidFill>
              <a:latin typeface="+mn-lt"/>
            </a:endParaRPr>
          </a:p>
        </p:txBody>
      </p:sp>
    </p:spTree>
  </p:cSld>
  <p:clrMapOvr>
    <a:masterClrMapping/>
  </p:clrMapOvr>
  <p:transition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46100" y="596900"/>
            <a:ext cx="4912995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2100" b="1" dirty="0">
                <a:solidFill>
                  <a:srgbClr val="0F162A"/>
                </a:solidFill>
                <a:latin typeface="Arial"/>
                <a:cs typeface="Arial"/>
              </a:rPr>
              <a:t>10</a:t>
            </a:r>
            <a:r>
              <a:rPr sz="2100" b="1" dirty="0">
                <a:solidFill>
                  <a:srgbClr val="0F162A"/>
                </a:solidFill>
                <a:latin typeface="Arial"/>
                <a:cs typeface="Arial"/>
              </a:rPr>
              <a:t>.</a:t>
            </a:r>
            <a:r>
              <a:rPr sz="2100" b="1" spc="-15" dirty="0">
                <a:solidFill>
                  <a:srgbClr val="0F162A"/>
                </a:solidFill>
                <a:latin typeface="Arial"/>
                <a:cs typeface="Arial"/>
              </a:rPr>
              <a:t> </a:t>
            </a:r>
            <a:r>
              <a:rPr lang="en-US" sz="2400" b="1" dirty="0"/>
              <a:t>The </a:t>
            </a:r>
            <a:r>
              <a:rPr lang="en-US" sz="2400" b="1" dirty="0" err="1"/>
              <a:t>EzeAD</a:t>
            </a:r>
            <a:r>
              <a:rPr lang="en-US" sz="2400" b="1" dirty="0"/>
              <a:t> Solution</a:t>
            </a:r>
            <a:endParaRPr sz="2100" dirty="0">
              <a:latin typeface="Arial"/>
              <a:cs typeface="Arial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CD38DA8-7864-F7DA-B9DD-3C9E3705A789}"/>
              </a:ext>
            </a:extLst>
          </p:cNvPr>
          <p:cNvSpPr txBox="1"/>
          <p:nvPr/>
        </p:nvSpPr>
        <p:spPr>
          <a:xfrm>
            <a:off x="958850" y="1123858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rgbClr val="0070C0"/>
                </a:solidFill>
              </a:rPr>
              <a:t>A unified, AI-powered marketplace infrastructure designed to fix what global platforms failed to solve</a:t>
            </a:r>
            <a:endParaRPr lang="en-US" sz="1400" dirty="0">
              <a:solidFill>
                <a:srgbClr val="0070C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89443D3-7158-7F9F-CD51-BAE68A95C778}"/>
              </a:ext>
            </a:extLst>
          </p:cNvPr>
          <p:cNvSpPr txBox="1"/>
          <p:nvPr/>
        </p:nvSpPr>
        <p:spPr>
          <a:xfrm>
            <a:off x="882650" y="1791880"/>
            <a:ext cx="6477000" cy="80021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1400" b="1" dirty="0">
                <a:latin typeface="+mn-lt"/>
              </a:rPr>
              <a:t>All-in-One Commerce Ecosystem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+mn-lt"/>
              </a:rPr>
              <a:t>Listings, services, jobs, auctions, and business promotion in </a:t>
            </a:r>
            <a:r>
              <a:rPr lang="en-US" sz="1200" b="1" dirty="0">
                <a:latin typeface="+mn-lt"/>
              </a:rPr>
              <a:t>one integrated platform</a:t>
            </a:r>
            <a:r>
              <a:rPr lang="en-US" sz="1200" dirty="0">
                <a:latin typeface="+mn-lt"/>
              </a:rPr>
              <a:t>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+mn-lt"/>
              </a:rPr>
              <a:t>Eliminates fragmentation across </a:t>
            </a:r>
            <a:r>
              <a:rPr lang="en-US" sz="1200" b="1" dirty="0">
                <a:latin typeface="+mn-lt"/>
              </a:rPr>
              <a:t>multiple disconnected marketplaces</a:t>
            </a:r>
            <a:r>
              <a:rPr lang="en-US" sz="1200" dirty="0">
                <a:latin typeface="+mn-lt"/>
              </a:rPr>
              <a:t>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+mn-lt"/>
              </a:rPr>
              <a:t>Enables complete commerce journeys within a </a:t>
            </a:r>
            <a:r>
              <a:rPr lang="en-US" sz="1200" b="1" dirty="0">
                <a:latin typeface="+mn-lt"/>
              </a:rPr>
              <a:t>single ecosystem</a:t>
            </a:r>
            <a:r>
              <a:rPr lang="en-US" sz="1200" dirty="0">
                <a:latin typeface="+mn-lt"/>
              </a:rPr>
              <a:t> </a:t>
            </a:r>
          </a:p>
          <a:p>
            <a:pPr>
              <a:buNone/>
            </a:pPr>
            <a:br>
              <a:rPr lang="en-US" sz="1200" dirty="0">
                <a:latin typeface="+mn-lt"/>
              </a:rPr>
            </a:br>
            <a:endParaRPr lang="en-US" sz="1200" dirty="0">
              <a:latin typeface="+mn-lt"/>
            </a:endParaRPr>
          </a:p>
          <a:p>
            <a:pPr>
              <a:buNone/>
            </a:pPr>
            <a:r>
              <a:rPr lang="en-US" sz="1400" b="1" dirty="0">
                <a:latin typeface="+mn-lt"/>
              </a:rPr>
              <a:t>Trust-First Infrastructure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+mn-lt"/>
              </a:rPr>
              <a:t>Built-in </a:t>
            </a:r>
            <a:r>
              <a:rPr lang="en-US" sz="1200" b="1" dirty="0">
                <a:latin typeface="+mn-lt"/>
              </a:rPr>
              <a:t>verification, moderation, and transparent interactions</a:t>
            </a:r>
            <a:r>
              <a:rPr lang="en-US" sz="1200" dirty="0">
                <a:latin typeface="+mn-lt"/>
              </a:rPr>
              <a:t>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+mn-lt"/>
              </a:rPr>
              <a:t>Designed to reduce </a:t>
            </a:r>
            <a:r>
              <a:rPr lang="en-US" sz="1200" b="1" dirty="0">
                <a:latin typeface="+mn-lt"/>
              </a:rPr>
              <a:t>fraud, scams, and low-quality listings</a:t>
            </a:r>
            <a:r>
              <a:rPr lang="en-US" sz="1200" dirty="0">
                <a:latin typeface="+mn-lt"/>
              </a:rPr>
              <a:t>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+mn-lt"/>
              </a:rPr>
              <a:t>Creates a </a:t>
            </a:r>
            <a:r>
              <a:rPr lang="en-US" sz="1200" b="1" dirty="0">
                <a:latin typeface="+mn-lt"/>
              </a:rPr>
              <a:t>safer, more reliable marketplace environment</a:t>
            </a:r>
            <a:r>
              <a:rPr lang="en-US" sz="1200" dirty="0">
                <a:latin typeface="+mn-lt"/>
              </a:rPr>
              <a:t> </a:t>
            </a:r>
          </a:p>
          <a:p>
            <a:pPr>
              <a:buNone/>
            </a:pPr>
            <a:br>
              <a:rPr lang="en-US" sz="1200" dirty="0">
                <a:latin typeface="+mn-lt"/>
              </a:rPr>
            </a:br>
            <a:endParaRPr lang="en-US" sz="1200" dirty="0">
              <a:latin typeface="+mn-lt"/>
            </a:endParaRPr>
          </a:p>
          <a:p>
            <a:pPr>
              <a:buNone/>
            </a:pPr>
            <a:r>
              <a:rPr lang="en-US" sz="1400" b="1" dirty="0">
                <a:latin typeface="+mn-lt"/>
              </a:rPr>
              <a:t>AI-Powered Performance Layer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latin typeface="+mn-lt"/>
              </a:rPr>
              <a:t>Enhances </a:t>
            </a:r>
            <a:r>
              <a:rPr lang="en-US" sz="1400" b="1" dirty="0">
                <a:latin typeface="+mn-lt"/>
              </a:rPr>
              <a:t>listing quality, visibility, and conversion rates</a:t>
            </a:r>
            <a:r>
              <a:rPr lang="en-US" sz="1400" dirty="0">
                <a:latin typeface="+mn-lt"/>
              </a:rPr>
              <a:t>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latin typeface="+mn-lt"/>
              </a:rPr>
              <a:t>Optimizes seller performance and </a:t>
            </a:r>
            <a:r>
              <a:rPr lang="en-US" sz="1400" b="1" dirty="0">
                <a:latin typeface="+mn-lt"/>
              </a:rPr>
              <a:t>buyer discovery</a:t>
            </a:r>
            <a:r>
              <a:rPr lang="en-US" sz="1400" dirty="0">
                <a:latin typeface="+mn-lt"/>
              </a:rPr>
              <a:t>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latin typeface="+mn-lt"/>
              </a:rPr>
              <a:t>Drives </a:t>
            </a:r>
            <a:r>
              <a:rPr lang="en-US" sz="1400" b="1" dirty="0">
                <a:latin typeface="+mn-lt"/>
              </a:rPr>
              <a:t>better outcomes for both users and businesses</a:t>
            </a:r>
            <a:r>
              <a:rPr lang="en-US" sz="1400" dirty="0">
                <a:latin typeface="+mn-lt"/>
              </a:rPr>
              <a:t> </a:t>
            </a:r>
          </a:p>
          <a:p>
            <a:pPr>
              <a:buNone/>
            </a:pPr>
            <a:br>
              <a:rPr lang="en-US" sz="1200" dirty="0">
                <a:latin typeface="+mn-lt"/>
              </a:rPr>
            </a:br>
            <a:endParaRPr lang="en-US" sz="1200" dirty="0">
              <a:latin typeface="+mn-lt"/>
            </a:endParaRPr>
          </a:p>
          <a:p>
            <a:pPr>
              <a:buNone/>
            </a:pPr>
            <a:r>
              <a:rPr lang="en-US" sz="1200" b="1" dirty="0">
                <a:latin typeface="+mn-lt"/>
              </a:rPr>
              <a:t>Seamless User Experience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+mn-lt"/>
              </a:rPr>
              <a:t>Clean, modern, mobile-first design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+mn-lt"/>
              </a:rPr>
              <a:t>Simplified workflows across all marketplace activities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+mn-lt"/>
              </a:rPr>
              <a:t>Faster, more efficient interactions → </a:t>
            </a:r>
            <a:r>
              <a:rPr lang="en-US" sz="1400" b="1" dirty="0">
                <a:latin typeface="+mn-lt"/>
              </a:rPr>
              <a:t>higher engagement and retention</a:t>
            </a:r>
            <a:r>
              <a:rPr lang="en-US" sz="1400" dirty="0">
                <a:latin typeface="+mn-lt"/>
              </a:rPr>
              <a:t> </a:t>
            </a:r>
          </a:p>
          <a:p>
            <a:pPr>
              <a:buNone/>
            </a:pPr>
            <a:br>
              <a:rPr lang="en-US" sz="1200" dirty="0">
                <a:latin typeface="+mn-lt"/>
              </a:rPr>
            </a:br>
            <a:endParaRPr lang="en-US" sz="1200" dirty="0">
              <a:latin typeface="+mn-lt"/>
            </a:endParaRPr>
          </a:p>
          <a:p>
            <a:pPr>
              <a:buNone/>
            </a:pPr>
            <a:r>
              <a:rPr lang="en-US" sz="1400" b="1" dirty="0">
                <a:latin typeface="+mn-lt"/>
              </a:rPr>
              <a:t>Aligned Monetization Model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1" dirty="0">
                <a:latin typeface="+mn-lt"/>
              </a:rPr>
              <a:t>Free entry → frictionless growth</a:t>
            </a:r>
            <a:r>
              <a:rPr lang="en-US" sz="1200" dirty="0">
                <a:latin typeface="+mn-lt"/>
              </a:rPr>
              <a:t>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+mn-lt"/>
              </a:rPr>
              <a:t>Monetization through </a:t>
            </a:r>
            <a:r>
              <a:rPr lang="en-US" sz="1200" b="1" dirty="0">
                <a:latin typeface="+mn-lt"/>
              </a:rPr>
              <a:t>value-driven upgrades (not forced paywalls)</a:t>
            </a:r>
            <a:r>
              <a:rPr lang="en-US" sz="1200" dirty="0">
                <a:latin typeface="+mn-lt"/>
              </a:rPr>
              <a:t>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+mn-lt"/>
              </a:rPr>
              <a:t>Focused on </a:t>
            </a:r>
            <a:r>
              <a:rPr lang="en-US" sz="1200" b="1" dirty="0">
                <a:latin typeface="+mn-lt"/>
              </a:rPr>
              <a:t>user success, not platform extraction</a:t>
            </a:r>
            <a:r>
              <a:rPr lang="en-US" sz="1200" dirty="0">
                <a:latin typeface="+mn-lt"/>
              </a:rPr>
              <a:t> </a:t>
            </a:r>
          </a:p>
          <a:p>
            <a:pPr>
              <a:buNone/>
            </a:pPr>
            <a:br>
              <a:rPr lang="en-US" sz="1200" dirty="0">
                <a:latin typeface="+mn-lt"/>
              </a:rPr>
            </a:br>
            <a:endParaRPr lang="en-US" sz="1200" dirty="0">
              <a:latin typeface="+mn-lt"/>
            </a:endParaRPr>
          </a:p>
          <a:p>
            <a:pPr>
              <a:buNone/>
            </a:pPr>
            <a:r>
              <a:rPr lang="en-US" sz="1400" b="1" dirty="0">
                <a:latin typeface="+mn-lt"/>
              </a:rPr>
              <a:t>Scalable Infrastructure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400" dirty="0">
                <a:latin typeface="+mn-lt"/>
              </a:rPr>
              <a:t>High-performance architecture built for </a:t>
            </a:r>
            <a:r>
              <a:rPr lang="en-US" sz="1400" b="1" dirty="0">
                <a:latin typeface="+mn-lt"/>
              </a:rPr>
              <a:t>global scale</a:t>
            </a:r>
            <a:r>
              <a:rPr lang="en-US" sz="1400" dirty="0">
                <a:latin typeface="+mn-lt"/>
              </a:rPr>
              <a:t>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400" dirty="0">
                <a:latin typeface="+mn-lt"/>
              </a:rPr>
              <a:t>Lower operational cost with </a:t>
            </a:r>
            <a:r>
              <a:rPr lang="en-US" sz="1400" b="1" dirty="0">
                <a:latin typeface="+mn-lt"/>
              </a:rPr>
              <a:t>efficient system design</a:t>
            </a:r>
            <a:r>
              <a:rPr lang="en-US" sz="1400" dirty="0">
                <a:latin typeface="+mn-lt"/>
              </a:rPr>
              <a:t>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400" dirty="0">
                <a:latin typeface="+mn-lt"/>
              </a:rPr>
              <a:t>Ready to support </a:t>
            </a:r>
            <a:r>
              <a:rPr lang="en-US" sz="1400" b="1" dirty="0">
                <a:latin typeface="+mn-lt"/>
              </a:rPr>
              <a:t>millions of users and transactions</a:t>
            </a:r>
            <a:r>
              <a:rPr lang="en-US" sz="1400" dirty="0">
                <a:latin typeface="+mn-lt"/>
              </a:rPr>
              <a:t> </a:t>
            </a:r>
          </a:p>
          <a:p>
            <a:pPr>
              <a:buNone/>
            </a:pPr>
            <a:br>
              <a:rPr lang="en-US" sz="1200" dirty="0">
                <a:latin typeface="+mn-lt"/>
              </a:rPr>
            </a:br>
            <a:endParaRPr lang="en-US" sz="1200" dirty="0">
              <a:latin typeface="+mn-lt"/>
            </a:endParaRPr>
          </a:p>
          <a:p>
            <a:pPr>
              <a:buNone/>
            </a:pPr>
            <a:r>
              <a:rPr lang="en-US" dirty="0">
                <a:latin typeface="+mn-lt"/>
              </a:rPr>
              <a:t>👉 </a:t>
            </a:r>
            <a:r>
              <a:rPr lang="en-US" b="1" dirty="0" err="1"/>
              <a:t>EzeAD</a:t>
            </a:r>
            <a:r>
              <a:rPr lang="en-US" b="1" dirty="0"/>
              <a:t> is not another marketplace — it is the infrastructure layer that eliminates the need for fragmented platforms.</a:t>
            </a:r>
            <a:endParaRPr lang="en-US" dirty="0">
              <a:latin typeface="+mn-lt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25DAA5C-21C8-43CB-BAE8-3CC5DAC1F3AC}"/>
              </a:ext>
            </a:extLst>
          </p:cNvPr>
          <p:cNvSpPr txBox="1"/>
          <p:nvPr/>
        </p:nvSpPr>
        <p:spPr>
          <a:xfrm>
            <a:off x="720090" y="9938873"/>
            <a:ext cx="6858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Where legacy platforms are fragmented, complex, and misaligned — </a:t>
            </a:r>
            <a:r>
              <a:rPr lang="en-US" b="1" dirty="0" err="1">
                <a:solidFill>
                  <a:srgbClr val="0070C0"/>
                </a:solidFill>
              </a:rPr>
              <a:t>EzeAD</a:t>
            </a:r>
            <a:r>
              <a:rPr lang="en-US" b="1" dirty="0">
                <a:solidFill>
                  <a:srgbClr val="0070C0"/>
                </a:solidFill>
              </a:rPr>
              <a:t> is unified, efficient, and built for scale.</a:t>
            </a:r>
            <a:endParaRPr lang="en-US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46100" y="596900"/>
            <a:ext cx="6336665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2100" b="1" dirty="0">
                <a:solidFill>
                  <a:srgbClr val="0F162A"/>
                </a:solidFill>
                <a:latin typeface="+mj-lt"/>
                <a:cs typeface="Arial"/>
              </a:rPr>
              <a:t>11</a:t>
            </a:r>
            <a:r>
              <a:rPr sz="2100" b="1" dirty="0">
                <a:solidFill>
                  <a:srgbClr val="0F162A"/>
                </a:solidFill>
                <a:latin typeface="+mj-lt"/>
                <a:cs typeface="Arial"/>
              </a:rPr>
              <a:t>.</a:t>
            </a:r>
            <a:r>
              <a:rPr sz="2100" b="1" spc="-25" dirty="0">
                <a:solidFill>
                  <a:srgbClr val="0F162A"/>
                </a:solidFill>
                <a:latin typeface="+mj-lt"/>
                <a:cs typeface="Arial"/>
              </a:rPr>
              <a:t> </a:t>
            </a:r>
            <a:r>
              <a:rPr lang="en-US" sz="2400" b="1" dirty="0">
                <a:latin typeface="+mj-lt"/>
              </a:rPr>
              <a:t>Built Infrastructure = Lower Risk</a:t>
            </a:r>
            <a:endParaRPr sz="2100" dirty="0">
              <a:latin typeface="+mj-lt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09917" y="7327900"/>
            <a:ext cx="6336665" cy="81067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770"/>
              </a:spcBef>
            </a:pPr>
            <a:endParaRPr sz="1200" dirty="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</a:pPr>
            <a:r>
              <a:rPr sz="950" b="1" dirty="0">
                <a:latin typeface="Arial"/>
                <a:cs typeface="Arial"/>
              </a:rPr>
              <a:t>Supporting</a:t>
            </a:r>
            <a:r>
              <a:rPr sz="950" b="1" spc="155" dirty="0">
                <a:latin typeface="Arial"/>
                <a:cs typeface="Arial"/>
              </a:rPr>
              <a:t> </a:t>
            </a:r>
            <a:r>
              <a:rPr sz="950" b="1" spc="-20" dirty="0">
                <a:latin typeface="Arial"/>
                <a:cs typeface="Arial"/>
              </a:rPr>
              <a:t>Links</a:t>
            </a:r>
            <a:endParaRPr sz="950" dirty="0">
              <a:latin typeface="Arial"/>
              <a:cs typeface="Arial"/>
            </a:endParaRPr>
          </a:p>
          <a:p>
            <a:pPr marL="12700" marR="3611245">
              <a:lnSpc>
                <a:spcPts val="1900"/>
              </a:lnSpc>
              <a:spcBef>
                <a:spcPts val="95"/>
              </a:spcBef>
            </a:pPr>
            <a:r>
              <a:rPr sz="950" dirty="0">
                <a:solidFill>
                  <a:srgbClr val="1C4DD8"/>
                </a:solidFill>
                <a:latin typeface="Arial MT"/>
                <a:cs typeface="Arial MT"/>
              </a:rPr>
              <a:t>Marketplace</a:t>
            </a:r>
            <a:r>
              <a:rPr sz="950" spc="55" dirty="0">
                <a:solidFill>
                  <a:srgbClr val="1C4DD8"/>
                </a:solidFill>
                <a:latin typeface="Arial MT"/>
                <a:cs typeface="Arial MT"/>
              </a:rPr>
              <a:t> </a:t>
            </a:r>
            <a:r>
              <a:rPr sz="950" dirty="0">
                <a:solidFill>
                  <a:srgbClr val="1C4DD8"/>
                </a:solidFill>
                <a:latin typeface="Arial MT"/>
                <a:cs typeface="Arial MT"/>
              </a:rPr>
              <a:t>/</a:t>
            </a:r>
            <a:r>
              <a:rPr sz="950" spc="60" dirty="0">
                <a:solidFill>
                  <a:srgbClr val="1C4DD8"/>
                </a:solidFill>
                <a:latin typeface="Arial MT"/>
                <a:cs typeface="Arial MT"/>
              </a:rPr>
              <a:t> </a:t>
            </a:r>
            <a:r>
              <a:rPr sz="950" dirty="0">
                <a:solidFill>
                  <a:srgbClr val="1C4DD8"/>
                </a:solidFill>
                <a:latin typeface="Arial MT"/>
                <a:cs typeface="Arial MT"/>
              </a:rPr>
              <a:t>Shop:</a:t>
            </a:r>
            <a:r>
              <a:rPr sz="950" spc="55" dirty="0">
                <a:solidFill>
                  <a:srgbClr val="1C4DD8"/>
                </a:solidFill>
                <a:latin typeface="Arial MT"/>
                <a:cs typeface="Arial MT"/>
              </a:rPr>
              <a:t> </a:t>
            </a:r>
            <a:r>
              <a:rPr sz="950" spc="-10" dirty="0">
                <a:solidFill>
                  <a:srgbClr val="1C4DD8"/>
                </a:solidFill>
                <a:latin typeface="Arial MT"/>
                <a:cs typeface="Arial MT"/>
                <a:hlinkClick r:id="rId2"/>
              </a:rPr>
              <a:t>https://www.ezead.com/shop</a:t>
            </a:r>
            <a:r>
              <a:rPr sz="950" spc="-10" dirty="0">
                <a:solidFill>
                  <a:srgbClr val="1C4DD8"/>
                </a:solidFill>
                <a:latin typeface="Arial MT"/>
                <a:cs typeface="Arial MT"/>
              </a:rPr>
              <a:t> </a:t>
            </a:r>
            <a:r>
              <a:rPr sz="950" dirty="0">
                <a:solidFill>
                  <a:srgbClr val="1C4DD8"/>
                </a:solidFill>
                <a:latin typeface="Arial MT"/>
                <a:cs typeface="Arial MT"/>
              </a:rPr>
              <a:t>Blog</a:t>
            </a:r>
            <a:r>
              <a:rPr sz="950" spc="35" dirty="0">
                <a:solidFill>
                  <a:srgbClr val="1C4DD8"/>
                </a:solidFill>
                <a:latin typeface="Arial MT"/>
                <a:cs typeface="Arial MT"/>
              </a:rPr>
              <a:t> </a:t>
            </a:r>
            <a:r>
              <a:rPr sz="950" dirty="0">
                <a:solidFill>
                  <a:srgbClr val="1C4DD8"/>
                </a:solidFill>
                <a:latin typeface="Arial MT"/>
                <a:cs typeface="Arial MT"/>
              </a:rPr>
              <a:t>/</a:t>
            </a:r>
            <a:r>
              <a:rPr sz="950" spc="35" dirty="0">
                <a:solidFill>
                  <a:srgbClr val="1C4DD8"/>
                </a:solidFill>
                <a:latin typeface="Arial MT"/>
                <a:cs typeface="Arial MT"/>
              </a:rPr>
              <a:t> </a:t>
            </a:r>
            <a:r>
              <a:rPr sz="950" dirty="0">
                <a:solidFill>
                  <a:srgbClr val="1C4DD8"/>
                </a:solidFill>
                <a:latin typeface="Arial MT"/>
                <a:cs typeface="Arial MT"/>
              </a:rPr>
              <a:t>SEO</a:t>
            </a:r>
            <a:r>
              <a:rPr sz="950" spc="40" dirty="0">
                <a:solidFill>
                  <a:srgbClr val="1C4DD8"/>
                </a:solidFill>
                <a:latin typeface="Arial MT"/>
                <a:cs typeface="Arial MT"/>
              </a:rPr>
              <a:t> </a:t>
            </a:r>
            <a:r>
              <a:rPr sz="950" dirty="0">
                <a:solidFill>
                  <a:srgbClr val="1C4DD8"/>
                </a:solidFill>
                <a:latin typeface="Arial MT"/>
                <a:cs typeface="Arial MT"/>
              </a:rPr>
              <a:t>Engine:</a:t>
            </a:r>
            <a:r>
              <a:rPr sz="950" spc="35" dirty="0">
                <a:solidFill>
                  <a:srgbClr val="1C4DD8"/>
                </a:solidFill>
                <a:latin typeface="Arial MT"/>
                <a:cs typeface="Arial MT"/>
              </a:rPr>
              <a:t> </a:t>
            </a:r>
            <a:r>
              <a:rPr sz="950" spc="-10" dirty="0">
                <a:solidFill>
                  <a:srgbClr val="1C4DD8"/>
                </a:solidFill>
                <a:latin typeface="Arial MT"/>
                <a:cs typeface="Arial MT"/>
                <a:hlinkClick r:id="rId3"/>
              </a:rPr>
              <a:t>https://www.ezead.com/blog</a:t>
            </a:r>
            <a:endParaRPr sz="950" dirty="0">
              <a:latin typeface="Arial MT"/>
              <a:cs typeface="Arial MT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D57813F-7D9F-F4A5-6EAB-3049660D3BE4}"/>
              </a:ext>
            </a:extLst>
          </p:cNvPr>
          <p:cNvSpPr txBox="1"/>
          <p:nvPr/>
        </p:nvSpPr>
        <p:spPr>
          <a:xfrm>
            <a:off x="882649" y="1016649"/>
            <a:ext cx="633666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 err="1">
                <a:solidFill>
                  <a:srgbClr val="0070C0"/>
                </a:solidFill>
                <a:latin typeface="+mj-lt"/>
              </a:rPr>
              <a:t>EzeAD</a:t>
            </a:r>
            <a:r>
              <a:rPr lang="en-US" sz="1600" b="1" dirty="0">
                <a:solidFill>
                  <a:srgbClr val="0070C0"/>
                </a:solidFill>
                <a:latin typeface="+mj-lt"/>
              </a:rPr>
              <a:t> is not a concept, It is a fully developed, operational platform ready to scale</a:t>
            </a:r>
            <a:endParaRPr lang="en-US" sz="1600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6E8A6A8-236A-5479-D4D8-6C8419F32BB0}"/>
              </a:ext>
            </a:extLst>
          </p:cNvPr>
          <p:cNvSpPr txBox="1"/>
          <p:nvPr/>
        </p:nvSpPr>
        <p:spPr>
          <a:xfrm>
            <a:off x="882649" y="1635254"/>
            <a:ext cx="6412864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1400" b="1" dirty="0">
                <a:latin typeface="+mj-lt"/>
              </a:rPr>
              <a:t>Execution Already Completed</a:t>
            </a:r>
          </a:p>
          <a:p>
            <a:pPr>
              <a:buNone/>
            </a:pPr>
            <a:endParaRPr lang="en-US" sz="1400" b="1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1" dirty="0">
                <a:latin typeface="+mn-lt"/>
              </a:rPr>
              <a:t>4+ years of development</a:t>
            </a:r>
            <a:r>
              <a:rPr lang="en-US" sz="1200" dirty="0">
                <a:latin typeface="+mn-lt"/>
              </a:rPr>
              <a:t> invested into building a complete marketplace ecosystem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+mn-lt"/>
              </a:rPr>
              <a:t>Fully functional </a:t>
            </a:r>
            <a:r>
              <a:rPr lang="en-US" sz="1200" b="1" dirty="0">
                <a:latin typeface="+mn-lt"/>
              </a:rPr>
              <a:t>web platform + mobile applications (iOS &amp; Android)</a:t>
            </a:r>
            <a:r>
              <a:rPr lang="en-US" sz="1200" dirty="0">
                <a:latin typeface="+mn-lt"/>
              </a:rPr>
              <a:t>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+mn-lt"/>
              </a:rPr>
              <a:t>Core systems — </a:t>
            </a:r>
            <a:r>
              <a:rPr lang="en-US" sz="1200" b="1" dirty="0">
                <a:latin typeface="+mn-lt"/>
              </a:rPr>
              <a:t>AI tools, messaging, moderation, and marketplace engine — already live</a:t>
            </a:r>
            <a:r>
              <a:rPr lang="en-US" sz="1200" dirty="0"/>
              <a:t> </a:t>
            </a:r>
          </a:p>
          <a:p>
            <a:pPr>
              <a:buNone/>
            </a:pPr>
            <a:endParaRPr lang="en-US" sz="1200" dirty="0"/>
          </a:p>
          <a:p>
            <a:pPr>
              <a:buNone/>
            </a:pPr>
            <a:r>
              <a:rPr lang="en-US" sz="1400" b="1" dirty="0">
                <a:latin typeface="+mj-lt"/>
              </a:rPr>
              <a:t>Reduced Investment Risk</a:t>
            </a:r>
          </a:p>
          <a:p>
            <a:pPr>
              <a:buNone/>
            </a:pPr>
            <a:endParaRPr lang="en-US" sz="1200" b="1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+mn-lt"/>
              </a:rPr>
              <a:t>No dependency on </a:t>
            </a:r>
            <a:r>
              <a:rPr lang="en-US" sz="1200" b="1" dirty="0">
                <a:latin typeface="+mn-lt"/>
              </a:rPr>
              <a:t>future product development or technical uncertainty</a:t>
            </a:r>
            <a:r>
              <a:rPr lang="en-US" sz="1200" dirty="0">
                <a:latin typeface="+mn-lt"/>
              </a:rPr>
              <a:t>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+mn-lt"/>
              </a:rPr>
              <a:t>Capital is deployed toward </a:t>
            </a:r>
            <a:r>
              <a:rPr lang="en-US" sz="1200" b="1" dirty="0">
                <a:latin typeface="+mn-lt"/>
              </a:rPr>
              <a:t>growth, monetization, and market expansion — not building from scratch</a:t>
            </a:r>
            <a:r>
              <a:rPr lang="en-US" sz="1200" dirty="0">
                <a:latin typeface="+mn-lt"/>
              </a:rPr>
              <a:t>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+mn-lt"/>
              </a:rPr>
              <a:t>Eliminates typical early-stage risks of </a:t>
            </a:r>
            <a:r>
              <a:rPr lang="en-US" sz="1200" b="1" dirty="0">
                <a:latin typeface="+mn-lt"/>
              </a:rPr>
              <a:t>product failure or delayed execution</a:t>
            </a:r>
            <a:r>
              <a:rPr lang="en-US" sz="1200" dirty="0"/>
              <a:t> </a:t>
            </a:r>
          </a:p>
          <a:p>
            <a:pPr>
              <a:buNone/>
            </a:pPr>
            <a:br>
              <a:rPr lang="en-US" sz="1200" dirty="0"/>
            </a:br>
            <a:endParaRPr lang="en-US" sz="1200" dirty="0"/>
          </a:p>
          <a:p>
            <a:pPr>
              <a:buNone/>
            </a:pPr>
            <a:r>
              <a:rPr lang="en-US" sz="1400" b="1" dirty="0">
                <a:latin typeface="+mj-lt"/>
              </a:rPr>
              <a:t>Faster Path to Revenue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+mn-lt"/>
              </a:rPr>
              <a:t>Monetization systems already structured and ready for activation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+mn-lt"/>
              </a:rPr>
              <a:t>Ability to convert </a:t>
            </a:r>
            <a:r>
              <a:rPr lang="en-US" sz="1200" b="1" dirty="0">
                <a:latin typeface="+mn-lt"/>
              </a:rPr>
              <a:t>existing platform activity into revenue quickly</a:t>
            </a:r>
            <a:r>
              <a:rPr lang="en-US" sz="1200" dirty="0">
                <a:latin typeface="+mn-lt"/>
              </a:rPr>
              <a:t>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+mn-lt"/>
              </a:rPr>
              <a:t>Shorter timeline from </a:t>
            </a:r>
            <a:r>
              <a:rPr lang="en-US" sz="1200" b="1" dirty="0">
                <a:latin typeface="+mn-lt"/>
              </a:rPr>
              <a:t>investment → commercial returns</a:t>
            </a:r>
            <a:r>
              <a:rPr lang="en-US" sz="1200" dirty="0">
                <a:latin typeface="+mn-lt"/>
              </a:rPr>
              <a:t> </a:t>
            </a:r>
          </a:p>
          <a:p>
            <a:pPr>
              <a:buNone/>
            </a:pPr>
            <a:br>
              <a:rPr lang="en-US" sz="1200" dirty="0"/>
            </a:br>
            <a:endParaRPr lang="en-US" sz="1200" dirty="0"/>
          </a:p>
          <a:p>
            <a:pPr>
              <a:buNone/>
            </a:pPr>
            <a:r>
              <a:rPr lang="en-US" sz="1400" b="1" dirty="0">
                <a:latin typeface="+mj-lt"/>
              </a:rPr>
              <a:t>Proven Product Foundation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+mn-lt"/>
              </a:rPr>
              <a:t>Platform tested, refined, and iterated over multiple years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+mn-lt"/>
              </a:rPr>
              <a:t>Built with </a:t>
            </a:r>
            <a:r>
              <a:rPr lang="en-US" sz="1200" b="1" dirty="0">
                <a:latin typeface="+mn-lt"/>
              </a:rPr>
              <a:t>scalability, performance, and real-world usage in mind</a:t>
            </a:r>
            <a:r>
              <a:rPr lang="en-US" sz="1200" dirty="0">
                <a:latin typeface="+mn-lt"/>
              </a:rPr>
              <a:t>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+mn-lt"/>
              </a:rPr>
              <a:t>Positioned at the </a:t>
            </a:r>
            <a:r>
              <a:rPr lang="en-US" sz="1200" b="1" dirty="0">
                <a:latin typeface="+mn-lt"/>
              </a:rPr>
              <a:t>commercialization stage, not experimentation</a:t>
            </a:r>
            <a:endParaRPr lang="en-US" sz="1200" dirty="0">
              <a:latin typeface="+mn-lt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C1BC7DC-CD1D-408A-1A30-A7F254CEF8BA}"/>
              </a:ext>
            </a:extLst>
          </p:cNvPr>
          <p:cNvSpPr txBox="1"/>
          <p:nvPr/>
        </p:nvSpPr>
        <p:spPr>
          <a:xfrm>
            <a:off x="501650" y="6642100"/>
            <a:ext cx="729488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The risk is no longer building the product — the opportunity is scaling what already exists.</a:t>
            </a:r>
            <a:endParaRPr lang="en-US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>
    <p:cu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46100" y="596900"/>
            <a:ext cx="5670550" cy="3359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2100" b="1" dirty="0">
                <a:solidFill>
                  <a:srgbClr val="0F162A"/>
                </a:solidFill>
                <a:latin typeface="+mj-lt"/>
                <a:cs typeface="Arial"/>
              </a:rPr>
              <a:t>12</a:t>
            </a:r>
            <a:r>
              <a:rPr sz="2100" b="1" dirty="0">
                <a:solidFill>
                  <a:srgbClr val="0F162A"/>
                </a:solidFill>
                <a:latin typeface="+mj-lt"/>
                <a:cs typeface="Arial"/>
              </a:rPr>
              <a:t>.</a:t>
            </a:r>
            <a:r>
              <a:rPr sz="2100" b="1" spc="-25" dirty="0">
                <a:solidFill>
                  <a:srgbClr val="0F162A"/>
                </a:solidFill>
                <a:latin typeface="+mj-lt"/>
                <a:cs typeface="Arial"/>
              </a:rPr>
              <a:t> </a:t>
            </a:r>
            <a:r>
              <a:rPr sz="2100" b="1" dirty="0">
                <a:solidFill>
                  <a:srgbClr val="0F162A"/>
                </a:solidFill>
                <a:latin typeface="+mj-lt"/>
                <a:cs typeface="Arial"/>
              </a:rPr>
              <a:t>Why</a:t>
            </a:r>
            <a:r>
              <a:rPr sz="2100" b="1" spc="-20" dirty="0">
                <a:solidFill>
                  <a:srgbClr val="0F162A"/>
                </a:solidFill>
                <a:latin typeface="+mj-lt"/>
                <a:cs typeface="Arial"/>
              </a:rPr>
              <a:t> </a:t>
            </a:r>
            <a:r>
              <a:rPr sz="2100" b="1" dirty="0">
                <a:solidFill>
                  <a:srgbClr val="0F162A"/>
                </a:solidFill>
                <a:latin typeface="+mj-lt"/>
                <a:cs typeface="Arial"/>
              </a:rPr>
              <a:t>This</a:t>
            </a:r>
            <a:r>
              <a:rPr sz="2100" b="1" spc="-25" dirty="0">
                <a:solidFill>
                  <a:srgbClr val="0F162A"/>
                </a:solidFill>
                <a:latin typeface="+mj-lt"/>
                <a:cs typeface="Arial"/>
              </a:rPr>
              <a:t> </a:t>
            </a:r>
            <a:r>
              <a:rPr sz="2100" b="1" dirty="0">
                <a:solidFill>
                  <a:srgbClr val="0F162A"/>
                </a:solidFill>
                <a:latin typeface="+mj-lt"/>
                <a:cs typeface="Arial"/>
              </a:rPr>
              <a:t>Is</a:t>
            </a:r>
            <a:r>
              <a:rPr sz="2100" b="1" spc="-20" dirty="0">
                <a:solidFill>
                  <a:srgbClr val="0F162A"/>
                </a:solidFill>
                <a:latin typeface="+mj-lt"/>
                <a:cs typeface="Arial"/>
              </a:rPr>
              <a:t> </a:t>
            </a:r>
            <a:r>
              <a:rPr sz="2100" b="1" spc="-10" dirty="0">
                <a:solidFill>
                  <a:srgbClr val="0F162A"/>
                </a:solidFill>
                <a:latin typeface="+mj-lt"/>
                <a:cs typeface="Arial"/>
              </a:rPr>
              <a:t>Investable</a:t>
            </a:r>
            <a:endParaRPr sz="2100" dirty="0">
              <a:latin typeface="+mj-lt"/>
              <a:cs typeface="Arial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8D682B3-BAD4-997B-C598-8B26A923B394}"/>
              </a:ext>
            </a:extLst>
          </p:cNvPr>
          <p:cNvSpPr txBox="1"/>
          <p:nvPr/>
        </p:nvSpPr>
        <p:spPr>
          <a:xfrm>
            <a:off x="882650" y="945589"/>
            <a:ext cx="85344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rgbClr val="0070C0"/>
                </a:solidFill>
                <a:latin typeface="+mn-lt"/>
              </a:rPr>
              <a:t>A rare opportunity to invest in a fully built platform at the point of scale</a:t>
            </a:r>
            <a:endParaRPr lang="en-US" sz="1400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4C17658-9784-D0BF-9DFE-C3FA490CD788}"/>
              </a:ext>
            </a:extLst>
          </p:cNvPr>
          <p:cNvSpPr txBox="1"/>
          <p:nvPr/>
        </p:nvSpPr>
        <p:spPr>
          <a:xfrm>
            <a:off x="806450" y="1384300"/>
            <a:ext cx="6248400" cy="778674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1400" b="1" dirty="0">
                <a:latin typeface="+mj-lt"/>
              </a:rPr>
              <a:t>De-Risked Investment Opportunity</a:t>
            </a:r>
          </a:p>
          <a:p>
            <a:pPr>
              <a:buNone/>
            </a:pPr>
            <a:endParaRPr lang="en-US" sz="1400" b="1" dirty="0">
              <a:latin typeface="+mj-lt"/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sz="1200" b="1" dirty="0">
                <a:latin typeface="+mn-lt"/>
              </a:rPr>
              <a:t>Product already built and operational</a:t>
            </a:r>
            <a:r>
              <a:rPr lang="en-US" sz="1200" dirty="0">
                <a:latin typeface="+mn-lt"/>
              </a:rPr>
              <a:t> — eliminates early-stage execution risk 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sz="1200" dirty="0">
                <a:latin typeface="+mn-lt"/>
              </a:rPr>
              <a:t>Proven infrastructure across </a:t>
            </a:r>
            <a:r>
              <a:rPr lang="en-US" sz="1200" b="1" dirty="0">
                <a:latin typeface="+mn-lt"/>
              </a:rPr>
              <a:t>web, mobile, AI, and marketplace systems</a:t>
            </a:r>
            <a:r>
              <a:rPr lang="en-US" sz="1200" dirty="0">
                <a:latin typeface="+mn-lt"/>
              </a:rPr>
              <a:t> 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sz="1200" dirty="0">
                <a:latin typeface="+mn-lt"/>
              </a:rPr>
              <a:t>Investment focuses on </a:t>
            </a:r>
            <a:r>
              <a:rPr lang="en-US" sz="1200" b="1" dirty="0">
                <a:latin typeface="+mn-lt"/>
              </a:rPr>
              <a:t>scaling, not building</a:t>
            </a:r>
            <a:r>
              <a:rPr lang="en-US" sz="1200" dirty="0">
                <a:latin typeface="+mn-lt"/>
              </a:rPr>
              <a:t> </a:t>
            </a:r>
          </a:p>
          <a:p>
            <a:pPr>
              <a:buNone/>
            </a:pPr>
            <a:br>
              <a:rPr lang="en-US" sz="1200" dirty="0">
                <a:latin typeface="+mn-lt"/>
              </a:rPr>
            </a:br>
            <a:endParaRPr lang="en-US" sz="1200" dirty="0">
              <a:latin typeface="+mn-lt"/>
            </a:endParaRPr>
          </a:p>
          <a:p>
            <a:pPr>
              <a:buNone/>
            </a:pPr>
            <a:r>
              <a:rPr lang="en-US" sz="1400" b="1" dirty="0">
                <a:latin typeface="+mj-lt"/>
              </a:rPr>
              <a:t>Multiple Revenue Streams Ready</a:t>
            </a:r>
          </a:p>
          <a:p>
            <a:pPr>
              <a:buNone/>
            </a:pPr>
            <a:endParaRPr lang="en-US" sz="1400" b="1" dirty="0">
              <a:latin typeface="+mj-lt"/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sz="1200" b="1" dirty="0">
                <a:latin typeface="+mn-lt"/>
              </a:rPr>
              <a:t>Subscriptions, featured listings, business accounts, and lead generation</a:t>
            </a:r>
            <a:r>
              <a:rPr lang="en-US" sz="1200" dirty="0">
                <a:latin typeface="+mn-lt"/>
              </a:rPr>
              <a:t> 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sz="1200" dirty="0">
                <a:latin typeface="+mn-lt"/>
              </a:rPr>
              <a:t>Designed for </a:t>
            </a:r>
            <a:r>
              <a:rPr lang="en-US" sz="1200" b="1" dirty="0">
                <a:latin typeface="+mn-lt"/>
              </a:rPr>
              <a:t>recurring and scalable revenue growth</a:t>
            </a:r>
            <a:r>
              <a:rPr lang="en-US" sz="1200" dirty="0">
                <a:latin typeface="+mn-lt"/>
              </a:rPr>
              <a:t> 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sz="1200" dirty="0">
                <a:latin typeface="+mn-lt"/>
              </a:rPr>
              <a:t>Clear path from </a:t>
            </a:r>
            <a:r>
              <a:rPr lang="en-US" sz="1200" b="1" dirty="0">
                <a:latin typeface="+mn-lt"/>
              </a:rPr>
              <a:t>user activity → monetization → profitability</a:t>
            </a:r>
            <a:r>
              <a:rPr lang="en-US" sz="1200" dirty="0">
                <a:latin typeface="+mn-lt"/>
              </a:rPr>
              <a:t> </a:t>
            </a:r>
          </a:p>
          <a:p>
            <a:pPr>
              <a:buNone/>
            </a:pPr>
            <a:br>
              <a:rPr lang="en-US" sz="1200" dirty="0">
                <a:latin typeface="+mn-lt"/>
              </a:rPr>
            </a:br>
            <a:endParaRPr lang="en-US" sz="1200" dirty="0">
              <a:latin typeface="+mn-lt"/>
            </a:endParaRPr>
          </a:p>
          <a:p>
            <a:pPr>
              <a:buNone/>
            </a:pPr>
            <a:r>
              <a:rPr lang="en-US" sz="1400" b="1" dirty="0">
                <a:latin typeface="+mj-lt"/>
              </a:rPr>
              <a:t>Strong Market Opportunity</a:t>
            </a:r>
          </a:p>
          <a:p>
            <a:pPr>
              <a:buNone/>
            </a:pPr>
            <a:endParaRPr lang="en-US" sz="1400" b="1" dirty="0">
              <a:latin typeface="+mj-lt"/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sz="1200" dirty="0">
                <a:latin typeface="+mn-lt"/>
              </a:rPr>
              <a:t>Multi-billion-dollar global marketplace industry already validated 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sz="1200" dirty="0">
                <a:latin typeface="+mn-lt"/>
              </a:rPr>
              <a:t>Existing platforms show </a:t>
            </a:r>
            <a:r>
              <a:rPr lang="en-US" sz="1200" b="1" dirty="0">
                <a:latin typeface="+mn-lt"/>
              </a:rPr>
              <a:t>high demand but clear structural weaknesses</a:t>
            </a:r>
            <a:r>
              <a:rPr lang="en-US" sz="1200" dirty="0">
                <a:latin typeface="+mn-lt"/>
              </a:rPr>
              <a:t> 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sz="1200" dirty="0" err="1">
                <a:latin typeface="+mn-lt"/>
              </a:rPr>
              <a:t>EzeAD</a:t>
            </a:r>
            <a:r>
              <a:rPr lang="en-US" sz="1200" dirty="0">
                <a:latin typeface="+mn-lt"/>
              </a:rPr>
              <a:t> positioned to capture </a:t>
            </a:r>
            <a:r>
              <a:rPr lang="en-US" sz="1200" b="1" dirty="0">
                <a:latin typeface="+mn-lt"/>
              </a:rPr>
              <a:t>users underserved by current systems</a:t>
            </a:r>
            <a:r>
              <a:rPr lang="en-US" sz="1200" dirty="0">
                <a:latin typeface="+mn-lt"/>
              </a:rPr>
              <a:t> </a:t>
            </a:r>
          </a:p>
          <a:p>
            <a:pPr>
              <a:buNone/>
            </a:pPr>
            <a:br>
              <a:rPr lang="en-US" sz="1200" dirty="0">
                <a:latin typeface="+mn-lt"/>
              </a:rPr>
            </a:br>
            <a:endParaRPr lang="en-US" sz="1200" dirty="0">
              <a:latin typeface="+mn-lt"/>
            </a:endParaRPr>
          </a:p>
          <a:p>
            <a:pPr>
              <a:buNone/>
            </a:pPr>
            <a:r>
              <a:rPr lang="en-US" sz="1400" b="1" dirty="0">
                <a:latin typeface="+mj-lt"/>
              </a:rPr>
              <a:t>Scalable Business Model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1400" b="1" dirty="0">
              <a:latin typeface="+mj-lt"/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sz="1200" b="1" dirty="0">
                <a:latin typeface="+mn-lt"/>
              </a:rPr>
              <a:t>Freemium acquisition → network effects → monetization layers</a:t>
            </a:r>
            <a:r>
              <a:rPr lang="en-US" sz="1200" dirty="0">
                <a:latin typeface="+mn-lt"/>
              </a:rPr>
              <a:t> 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sz="1200" dirty="0">
                <a:latin typeface="+mn-lt"/>
              </a:rPr>
              <a:t>Growth driven by </a:t>
            </a:r>
            <a:r>
              <a:rPr lang="en-US" sz="1200" b="1" dirty="0">
                <a:latin typeface="+mn-lt"/>
              </a:rPr>
              <a:t>user adoption, marketplace density, and repeat usage</a:t>
            </a:r>
            <a:r>
              <a:rPr lang="en-US" sz="1200" dirty="0">
                <a:latin typeface="+mn-lt"/>
              </a:rPr>
              <a:t> 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sz="1200" dirty="0">
                <a:latin typeface="+mn-lt"/>
              </a:rPr>
              <a:t>Built for </a:t>
            </a:r>
            <a:r>
              <a:rPr lang="en-US" sz="1200" b="1" dirty="0">
                <a:latin typeface="+mn-lt"/>
              </a:rPr>
              <a:t>regional expansion and global scalability</a:t>
            </a:r>
            <a:r>
              <a:rPr lang="en-US" sz="1200" dirty="0">
                <a:latin typeface="+mn-lt"/>
              </a:rPr>
              <a:t> </a:t>
            </a:r>
          </a:p>
          <a:p>
            <a:pPr>
              <a:buNone/>
            </a:pPr>
            <a:br>
              <a:rPr lang="en-US" sz="1200" dirty="0">
                <a:latin typeface="+mn-lt"/>
              </a:rPr>
            </a:br>
            <a:endParaRPr lang="en-US" sz="1200" dirty="0">
              <a:latin typeface="+mn-lt"/>
            </a:endParaRPr>
          </a:p>
          <a:p>
            <a:pPr>
              <a:buNone/>
            </a:pPr>
            <a:r>
              <a:rPr lang="en-US" sz="1400" b="1" dirty="0">
                <a:latin typeface="+mn-lt"/>
              </a:rPr>
              <a:t>Capital Efficiency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endParaRPr lang="en-US" sz="1200" b="1" dirty="0">
              <a:latin typeface="+mn-lt"/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sz="1200" dirty="0">
                <a:latin typeface="+mn-lt"/>
              </a:rPr>
              <a:t>4+ years of development already completed 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sz="1200" dirty="0">
                <a:latin typeface="+mn-lt"/>
              </a:rPr>
              <a:t>Lower cost of scaling due to </a:t>
            </a:r>
            <a:r>
              <a:rPr lang="en-US" sz="1200" b="1" dirty="0">
                <a:latin typeface="+mn-lt"/>
              </a:rPr>
              <a:t>optimized infrastructure</a:t>
            </a:r>
            <a:r>
              <a:rPr lang="en-US" sz="1200" dirty="0">
                <a:latin typeface="+mn-lt"/>
              </a:rPr>
              <a:t> 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sz="1200" dirty="0">
                <a:latin typeface="+mn-lt"/>
              </a:rPr>
              <a:t>Investment accelerates </a:t>
            </a:r>
            <a:r>
              <a:rPr lang="en-US" sz="1200" b="1" dirty="0">
                <a:latin typeface="+mn-lt"/>
              </a:rPr>
              <a:t>growth and revenue, not product creation</a:t>
            </a:r>
            <a:r>
              <a:rPr lang="en-US" sz="1200" dirty="0">
                <a:latin typeface="+mn-lt"/>
              </a:rPr>
              <a:t> </a:t>
            </a:r>
          </a:p>
          <a:p>
            <a:pPr>
              <a:buNone/>
            </a:pPr>
            <a:br>
              <a:rPr lang="en-US" sz="1200" dirty="0">
                <a:latin typeface="+mn-lt"/>
              </a:rPr>
            </a:br>
            <a:endParaRPr lang="en-US" sz="1200" dirty="0">
              <a:latin typeface="+mn-lt"/>
            </a:endParaRPr>
          </a:p>
          <a:p>
            <a:pPr>
              <a:buNone/>
            </a:pPr>
            <a:r>
              <a:rPr lang="en-US" sz="1400" b="1" dirty="0">
                <a:latin typeface="+mj-lt"/>
              </a:rPr>
              <a:t>Positioned for Category Leadership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endParaRPr lang="en-US" sz="1200" b="1" dirty="0">
              <a:latin typeface="+mn-lt"/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sz="1200" dirty="0">
                <a:latin typeface="+mn-lt"/>
              </a:rPr>
              <a:t>Not a niche platform — a </a:t>
            </a:r>
            <a:r>
              <a:rPr lang="en-US" sz="1200" b="1" dirty="0">
                <a:latin typeface="+mn-lt"/>
              </a:rPr>
              <a:t>multi-category commerce ecosystem</a:t>
            </a:r>
            <a:r>
              <a:rPr lang="en-US" sz="1200" dirty="0">
                <a:latin typeface="+mn-lt"/>
              </a:rPr>
              <a:t> 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sz="1200" dirty="0">
                <a:latin typeface="+mn-lt"/>
              </a:rPr>
              <a:t>Designed as </a:t>
            </a:r>
            <a:r>
              <a:rPr lang="en-US" sz="1200" b="1" dirty="0">
                <a:latin typeface="+mn-lt"/>
              </a:rPr>
              <a:t>infrastructure, not a single-use marketplace</a:t>
            </a:r>
            <a:r>
              <a:rPr lang="en-US" sz="1200" dirty="0">
                <a:latin typeface="+mn-lt"/>
              </a:rPr>
              <a:t> 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sz="1200" dirty="0">
                <a:latin typeface="+mn-lt"/>
              </a:rPr>
              <a:t>Potential to become a </a:t>
            </a:r>
            <a:r>
              <a:rPr lang="en-US" sz="1200" b="1" dirty="0">
                <a:latin typeface="+mn-lt"/>
              </a:rPr>
              <a:t>dominant, category-defining platform</a:t>
            </a:r>
            <a:endParaRPr lang="en-US" sz="1200" dirty="0">
              <a:latin typeface="+mn-lt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501E8BA-9E82-F646-893A-1F04E92AB520}"/>
              </a:ext>
            </a:extLst>
          </p:cNvPr>
          <p:cNvSpPr txBox="1"/>
          <p:nvPr/>
        </p:nvSpPr>
        <p:spPr>
          <a:xfrm>
            <a:off x="596900" y="9537700"/>
            <a:ext cx="6686550" cy="646331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r>
              <a:rPr lang="en-US" b="1" dirty="0">
                <a:latin typeface="+mn-lt"/>
              </a:rPr>
              <a:t>This is not a speculative startup; it is a scale-ready platform positioned to convert infrastructure into revenue and market share.</a:t>
            </a:r>
            <a:endParaRPr lang="en-US" dirty="0">
              <a:latin typeface="+mn-lt"/>
            </a:endParaRPr>
          </a:p>
        </p:txBody>
      </p:sp>
    </p:spTree>
  </p:cSld>
  <p:clrMapOvr>
    <a:masterClrMapping/>
  </p:clrMapOvr>
  <p:transition>
    <p:cut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F800B8A-E01D-38CA-D6B9-9FE255163524}"/>
              </a:ext>
            </a:extLst>
          </p:cNvPr>
          <p:cNvSpPr txBox="1"/>
          <p:nvPr/>
        </p:nvSpPr>
        <p:spPr>
          <a:xfrm>
            <a:off x="1041400" y="1080244"/>
            <a:ext cx="624205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+mj-lt"/>
              </a:rPr>
              <a:t>SEO</a:t>
            </a:r>
            <a:r>
              <a:rPr lang="en-US" sz="2400" dirty="0">
                <a:solidFill>
                  <a:srgbClr val="0070C0"/>
                </a:solidFill>
              </a:rPr>
              <a:t> as a Competitive Moat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797A9CC-8D50-5F74-9C36-CCE52B183F67}"/>
              </a:ext>
            </a:extLst>
          </p:cNvPr>
          <p:cNvSpPr txBox="1"/>
          <p:nvPr/>
        </p:nvSpPr>
        <p:spPr>
          <a:xfrm>
            <a:off x="806450" y="469900"/>
            <a:ext cx="377952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latin typeface="+mj-lt"/>
              </a:rPr>
              <a:t>13. </a:t>
            </a:r>
            <a:r>
              <a:rPr lang="en-US" sz="2800" b="1" dirty="0" err="1">
                <a:latin typeface="+mj-lt"/>
              </a:rPr>
              <a:t>EzeAD</a:t>
            </a:r>
            <a:r>
              <a:rPr lang="en-US" sz="2800" b="1" dirty="0">
                <a:latin typeface="+mj-lt"/>
              </a:rPr>
              <a:t> SEO Proof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B247294-876E-E910-C569-288B034D1F96}"/>
              </a:ext>
            </a:extLst>
          </p:cNvPr>
          <p:cNvSpPr txBox="1">
            <a:spLocks/>
          </p:cNvSpPr>
          <p:nvPr/>
        </p:nvSpPr>
        <p:spPr>
          <a:xfrm>
            <a:off x="1035050" y="1536700"/>
            <a:ext cx="5791200" cy="2133599"/>
          </a:xfrm>
          <a:prstGeom prst="rect">
            <a:avLst/>
          </a:prstGeom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Search-first marketplace architecture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Every listing becomes an indexed asset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Compounding organic traffic engine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Lower CAC vs paid-dependent competitors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D1C92D5-51D0-4E32-1740-49575F6B70E1}"/>
              </a:ext>
            </a:extLst>
          </p:cNvPr>
          <p:cNvSpPr txBox="1">
            <a:spLocks/>
          </p:cNvSpPr>
          <p:nvPr/>
        </p:nvSpPr>
        <p:spPr>
          <a:xfrm>
            <a:off x="1026160" y="3898155"/>
            <a:ext cx="578485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solidFill>
                  <a:srgbClr val="0070C0"/>
                </a:solidFill>
              </a:rPr>
              <a:t>SEO Infrastructure Advantage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EC51774-2B69-B8DF-88E2-F773AF63A204}"/>
              </a:ext>
            </a:extLst>
          </p:cNvPr>
          <p:cNvSpPr txBox="1">
            <a:spLocks/>
          </p:cNvSpPr>
          <p:nvPr/>
        </p:nvSpPr>
        <p:spPr>
          <a:xfrm>
            <a:off x="996950" y="4480579"/>
            <a:ext cx="5562600" cy="2362200"/>
          </a:xfrm>
          <a:prstGeom prst="rect">
            <a:avLst/>
          </a:prstGeom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Geo-structured pages (country → city → category → listing)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Scalable indexing across all verticals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AI-optimized content and listings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Search-driven user acquisition</a:t>
            </a:r>
          </a:p>
        </p:txBody>
      </p:sp>
    </p:spTree>
    <p:extLst>
      <p:ext uri="{BB962C8B-B14F-4D97-AF65-F5344CB8AC3E}">
        <p14:creationId xmlns:p14="http://schemas.microsoft.com/office/powerpoint/2010/main" val="6782404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1C0DDDA-E6B5-D6FE-53FB-13C9FE28109B}"/>
              </a:ext>
            </a:extLst>
          </p:cNvPr>
          <p:cNvSpPr txBox="1"/>
          <p:nvPr/>
        </p:nvSpPr>
        <p:spPr>
          <a:xfrm>
            <a:off x="806450" y="469900"/>
            <a:ext cx="377952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latin typeface="+mj-lt"/>
              </a:rPr>
              <a:t>14. </a:t>
            </a:r>
            <a:r>
              <a:rPr lang="en-US" sz="2800" b="1" dirty="0" err="1">
                <a:latin typeface="+mj-lt"/>
              </a:rPr>
              <a:t>EzeAD</a:t>
            </a:r>
            <a:r>
              <a:rPr lang="en-US" sz="2800" b="1" dirty="0">
                <a:latin typeface="+mj-lt"/>
              </a:rPr>
              <a:t> SEO Proof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CE7601C-F750-D612-20C1-526213A5A198}"/>
              </a:ext>
            </a:extLst>
          </p:cNvPr>
          <p:cNvSpPr txBox="1"/>
          <p:nvPr/>
        </p:nvSpPr>
        <p:spPr>
          <a:xfrm>
            <a:off x="1263650" y="1001061"/>
            <a:ext cx="377952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0" i="0" u="none" strike="noStrike" dirty="0">
                <a:solidFill>
                  <a:srgbClr val="0070C0"/>
                </a:solidFill>
                <a:effectLst/>
                <a:latin typeface="Calibri" panose="020F0502020204030204" pitchFamily="34" charset="0"/>
              </a:rPr>
              <a:t>A. Technical SEO Proof</a:t>
            </a:r>
            <a:r>
              <a:rPr lang="en-US" sz="2400" b="0" i="0" dirty="0">
                <a:solidFill>
                  <a:srgbClr val="0070C0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sz="2400" dirty="0">
              <a:solidFill>
                <a:srgbClr val="0070C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2CEE177-973F-B5B0-5FBB-74C3287520B7}"/>
              </a:ext>
            </a:extLst>
          </p:cNvPr>
          <p:cNvSpPr txBox="1"/>
          <p:nvPr/>
        </p:nvSpPr>
        <p:spPr>
          <a:xfrm>
            <a:off x="1271270" y="1485593"/>
            <a:ext cx="6629400" cy="19778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l" rtl="0" fontAlgn="base">
              <a:lnSpc>
                <a:spcPts val="2100"/>
              </a:lnSpc>
              <a:buFont typeface="Arial" panose="020B0604020202020204" pitchFamily="34" charset="0"/>
              <a:buChar char="•"/>
            </a:pP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+mj-lt"/>
              </a:rPr>
              <a:t>~399/400 Google </a:t>
            </a:r>
            <a:r>
              <a:rPr lang="en-US" sz="2000" b="0" i="0" u="none" strike="noStrike" dirty="0" err="1">
                <a:solidFill>
                  <a:srgbClr val="000000"/>
                </a:solidFill>
                <a:effectLst/>
                <a:latin typeface="+mj-lt"/>
              </a:rPr>
              <a:t>PageSpeed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+mj-lt"/>
              </a:rPr>
              <a:t> (near perfect)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+mj-lt"/>
              </a:rPr>
              <a:t>​</a:t>
            </a:r>
          </a:p>
          <a:p>
            <a:pPr marL="342900" indent="-342900" algn="l" rtl="0" fontAlgn="base">
              <a:lnSpc>
                <a:spcPts val="2100"/>
              </a:lnSpc>
              <a:buFont typeface="Arial" panose="020B0604020202020204" pitchFamily="34" charset="0"/>
              <a:buChar char="•"/>
            </a:pP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+mj-lt"/>
              </a:rPr>
              <a:t>Fast load speeds → higher rankings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+mj-lt"/>
              </a:rPr>
              <a:t>​</a:t>
            </a:r>
          </a:p>
          <a:p>
            <a:pPr marL="342900" indent="-342900" algn="l" rtl="0" fontAlgn="base">
              <a:lnSpc>
                <a:spcPts val="2100"/>
              </a:lnSpc>
              <a:buFont typeface="Arial" panose="020B0604020202020204" pitchFamily="34" charset="0"/>
              <a:buChar char="•"/>
            </a:pP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+mj-lt"/>
              </a:rPr>
              <a:t>Mobile-first optimization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+mj-lt"/>
              </a:rPr>
              <a:t>​</a:t>
            </a:r>
          </a:p>
          <a:p>
            <a:pPr marL="342900" indent="-342900" algn="l" rtl="0" fontAlgn="base">
              <a:lnSpc>
                <a:spcPts val="2100"/>
              </a:lnSpc>
              <a:buFont typeface="Arial" panose="020B0604020202020204" pitchFamily="34" charset="0"/>
              <a:buChar char="•"/>
            </a:pP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+mj-lt"/>
              </a:rPr>
              <a:t>High crawlability and indexing efficiency</a:t>
            </a:r>
          </a:p>
          <a:p>
            <a:pPr marL="342900" indent="-342900" algn="l" rtl="0" fontAlgn="base">
              <a:lnSpc>
                <a:spcPts val="21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+mj-lt"/>
              </a:rPr>
              <a:t>Proof URL:   </a:t>
            </a:r>
            <a:r>
              <a:rPr lang="en-US" sz="1400" dirty="0">
                <a:solidFill>
                  <a:srgbClr val="000000"/>
                </a:solidFill>
                <a:latin typeface="+mj-lt"/>
                <a:hlinkClick r:id="rId2"/>
              </a:rPr>
              <a:t>https://pagespeed.web.dev/analysis/https-www-ezead-com/odyk7pjmnu?form_factor=desktop</a:t>
            </a:r>
            <a:endParaRPr lang="en-US" sz="1400" dirty="0">
              <a:solidFill>
                <a:srgbClr val="000000"/>
              </a:solidFill>
              <a:latin typeface="+mj-lt"/>
            </a:endParaRPr>
          </a:p>
          <a:p>
            <a:pPr marL="342900" indent="-342900" algn="l" rtl="0" fontAlgn="base">
              <a:lnSpc>
                <a:spcPts val="2100"/>
              </a:lnSpc>
              <a:buFont typeface="Arial" panose="020B0604020202020204" pitchFamily="34" charset="0"/>
              <a:buChar char="•"/>
            </a:pPr>
            <a:endParaRPr lang="en-US" sz="2000" b="0" i="0" dirty="0">
              <a:solidFill>
                <a:srgbClr val="000000"/>
              </a:solidFill>
              <a:effectLst/>
              <a:latin typeface="+mj-lt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BFEC972-A86A-F92C-FD16-A412BABE8C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5078" y="3213100"/>
            <a:ext cx="5206344" cy="275817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394DDDE-6A56-98CE-C0C3-CFD569118CC6}"/>
              </a:ext>
            </a:extLst>
          </p:cNvPr>
          <p:cNvSpPr txBox="1"/>
          <p:nvPr/>
        </p:nvSpPr>
        <p:spPr>
          <a:xfrm>
            <a:off x="873760" y="6413500"/>
            <a:ext cx="37795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+mj-lt"/>
              </a:rPr>
              <a:t>B- Google Search Console (Proof)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17CF2D0-D798-002B-8409-508CCF7438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7023100"/>
            <a:ext cx="7556500" cy="3508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3926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DAC77AF-52A4-C429-7FF5-ED6DA683E239}"/>
              </a:ext>
            </a:extLst>
          </p:cNvPr>
          <p:cNvSpPr txBox="1"/>
          <p:nvPr/>
        </p:nvSpPr>
        <p:spPr>
          <a:xfrm>
            <a:off x="660400" y="277167"/>
            <a:ext cx="63246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  <a:latin typeface="+mj-lt"/>
              </a:rPr>
              <a:t>C- Google Search Rankings (Proof)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47F6BB3-E64C-FB2B-411D-8857CE462716}"/>
              </a:ext>
            </a:extLst>
          </p:cNvPr>
          <p:cNvSpPr txBox="1"/>
          <p:nvPr/>
        </p:nvSpPr>
        <p:spPr>
          <a:xfrm>
            <a:off x="958850" y="738832"/>
            <a:ext cx="377952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+mj-lt"/>
              </a:rPr>
              <a:t>- </a:t>
            </a:r>
            <a:r>
              <a:rPr lang="en-US" dirty="0" err="1">
                <a:latin typeface="+mj-lt"/>
              </a:rPr>
              <a:t>site:ezead.com</a:t>
            </a:r>
            <a:r>
              <a:rPr lang="en-US" dirty="0">
                <a:latin typeface="+mj-lt"/>
              </a:rPr>
              <a:t> results</a:t>
            </a:r>
          </a:p>
          <a:p>
            <a:r>
              <a:rPr lang="en-US" dirty="0">
                <a:latin typeface="+mj-lt"/>
              </a:rPr>
              <a:t>- Keyword rankings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66F63EC-DDA1-E1E6-E5C7-00DD784EE1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311" y="1613986"/>
            <a:ext cx="7124700" cy="323276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18ECC7C-11FA-C997-55AC-19FF0EAFF2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311" y="5139295"/>
            <a:ext cx="7202170" cy="3229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8355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30250" y="8520501"/>
            <a:ext cx="4572000" cy="1490152"/>
          </a:xfrm>
          <a:prstGeom prst="rect">
            <a:avLst/>
          </a:prstGeom>
          <a:solidFill>
            <a:schemeClr val="bg2"/>
          </a:solidFill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2400" b="1" dirty="0" err="1">
                <a:latin typeface="+mn-lt"/>
              </a:rPr>
              <a:t>EzeAD</a:t>
            </a:r>
            <a:r>
              <a:rPr lang="en-US" sz="2400" b="1" dirty="0">
                <a:latin typeface="+mn-lt"/>
              </a:rPr>
              <a:t> is not one product — it is an interconnected ecosystem where every layer drives growth, engagement, and revenue.</a:t>
            </a:r>
            <a:endParaRPr sz="2100" dirty="0">
              <a:latin typeface="+mn-lt"/>
              <a:cs typeface="Arial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2BADA2C-AE79-DEFE-2CF1-D47A0B1F357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4650" y="8520501"/>
            <a:ext cx="1905000" cy="19050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F7489F12-7386-CF97-269C-56042BF5E9BB}"/>
              </a:ext>
            </a:extLst>
          </p:cNvPr>
          <p:cNvSpPr txBox="1"/>
          <p:nvPr/>
        </p:nvSpPr>
        <p:spPr>
          <a:xfrm>
            <a:off x="882650" y="968449"/>
            <a:ext cx="640143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0070C0"/>
                </a:solidFill>
                <a:latin typeface="+mj-lt"/>
              </a:rPr>
              <a:t>A multi-layered marketplace ecosystem designed to drive engagement, retention, and monetization at scale</a:t>
            </a:r>
            <a:endParaRPr lang="en-US" sz="1600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7A5617C-8DB4-DCE1-F91A-39B2F91F296D}"/>
              </a:ext>
            </a:extLst>
          </p:cNvPr>
          <p:cNvSpPr txBox="1"/>
          <p:nvPr/>
        </p:nvSpPr>
        <p:spPr>
          <a:xfrm>
            <a:off x="882014" y="1265916"/>
            <a:ext cx="7011035" cy="64017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br>
              <a:rPr lang="en-US" sz="1200" dirty="0">
                <a:latin typeface="+mj-lt"/>
              </a:rPr>
            </a:br>
            <a:endParaRPr lang="en-US" sz="1200" dirty="0">
              <a:latin typeface="+mj-lt"/>
            </a:endParaRPr>
          </a:p>
          <a:p>
            <a:pPr>
              <a:buNone/>
            </a:pPr>
            <a:r>
              <a:rPr lang="en-US" sz="1400" b="1" dirty="0">
                <a:latin typeface="+mj-lt"/>
              </a:rPr>
              <a:t>Core Marketplace Layers</a:t>
            </a:r>
          </a:p>
          <a:p>
            <a:pPr marL="171450" indent="-171450">
              <a:buFont typeface="Wingdings" panose="05000000000000000000" pitchFamily="2" charset="2"/>
              <a:buChar char="v"/>
            </a:pPr>
            <a:r>
              <a:rPr lang="en-US" sz="1200" b="1" dirty="0">
                <a:latin typeface="+mn-lt"/>
              </a:rPr>
              <a:t>Classified Listings</a:t>
            </a:r>
            <a:r>
              <a:rPr lang="en-US" sz="1200" dirty="0">
                <a:latin typeface="+mn-lt"/>
              </a:rPr>
              <a:t> — buy and sell products locally and globally </a:t>
            </a:r>
          </a:p>
          <a:p>
            <a:pPr marL="171450" indent="-171450">
              <a:buFont typeface="Wingdings" panose="05000000000000000000" pitchFamily="2" charset="2"/>
              <a:buChar char="v"/>
            </a:pPr>
            <a:r>
              <a:rPr lang="en-US" sz="1200" b="1" dirty="0">
                <a:latin typeface="+mn-lt"/>
              </a:rPr>
              <a:t>Auctions</a:t>
            </a:r>
            <a:r>
              <a:rPr lang="en-US" sz="1200" dirty="0">
                <a:latin typeface="+mn-lt"/>
              </a:rPr>
              <a:t> — dynamic selling with competitive price discovery </a:t>
            </a:r>
          </a:p>
          <a:p>
            <a:pPr marL="171450" indent="-171450">
              <a:buFont typeface="Wingdings" panose="05000000000000000000" pitchFamily="2" charset="2"/>
              <a:buChar char="v"/>
            </a:pPr>
            <a:r>
              <a:rPr lang="en-US" sz="1200" b="1" dirty="0">
                <a:latin typeface="+mn-lt"/>
              </a:rPr>
              <a:t>Services Marketplace</a:t>
            </a:r>
            <a:r>
              <a:rPr lang="en-US" sz="1200" dirty="0">
                <a:latin typeface="+mn-lt"/>
              </a:rPr>
              <a:t> — connect service providers with real demand </a:t>
            </a:r>
          </a:p>
          <a:p>
            <a:pPr marL="171450" indent="-171450">
              <a:buFont typeface="Wingdings" panose="05000000000000000000" pitchFamily="2" charset="2"/>
              <a:buChar char="v"/>
            </a:pPr>
            <a:r>
              <a:rPr lang="en-US" sz="1200" b="1" dirty="0">
                <a:latin typeface="+mn-lt"/>
              </a:rPr>
              <a:t>Jobs &amp; Opportunities</a:t>
            </a:r>
            <a:r>
              <a:rPr lang="en-US" sz="1200" dirty="0">
                <a:latin typeface="+mn-lt"/>
              </a:rPr>
              <a:t> — hiring and income generation within the platform </a:t>
            </a:r>
          </a:p>
          <a:p>
            <a:pPr marL="171450" indent="-171450">
              <a:buFont typeface="Wingdings" panose="05000000000000000000" pitchFamily="2" charset="2"/>
              <a:buChar char="v"/>
            </a:pPr>
            <a:r>
              <a:rPr lang="en-US" sz="1200" b="1" dirty="0">
                <a:latin typeface="+mn-lt"/>
              </a:rPr>
              <a:t>Business Promotion</a:t>
            </a:r>
            <a:r>
              <a:rPr lang="en-US" sz="1200" dirty="0">
                <a:latin typeface="+mn-lt"/>
              </a:rPr>
              <a:t> — digital presence and growth tools for businesses </a:t>
            </a:r>
          </a:p>
          <a:p>
            <a:pPr>
              <a:buNone/>
            </a:pPr>
            <a:br>
              <a:rPr lang="en-US" sz="1200" dirty="0">
                <a:latin typeface="+mj-lt"/>
              </a:rPr>
            </a:br>
            <a:endParaRPr lang="en-US" sz="1200" dirty="0">
              <a:latin typeface="+mj-lt"/>
            </a:endParaRPr>
          </a:p>
          <a:p>
            <a:pPr>
              <a:buNone/>
            </a:pPr>
            <a:r>
              <a:rPr lang="en-US" sz="1400" b="1" dirty="0">
                <a:latin typeface="+mj-lt"/>
              </a:rPr>
              <a:t>Growth &amp; Engagement Layer</a:t>
            </a:r>
          </a:p>
          <a:p>
            <a:pPr marL="171450" indent="-171450">
              <a:buFont typeface="Wingdings" panose="05000000000000000000" pitchFamily="2" charset="2"/>
              <a:buChar char="v"/>
            </a:pPr>
            <a:r>
              <a:rPr lang="en-US" sz="1200" b="1" dirty="0">
                <a:latin typeface="+mn-lt"/>
              </a:rPr>
              <a:t>Messaging System</a:t>
            </a:r>
            <a:r>
              <a:rPr lang="en-US" sz="1200" dirty="0">
                <a:latin typeface="+mn-lt"/>
              </a:rPr>
              <a:t> — real-time buyer-seller communication </a:t>
            </a:r>
          </a:p>
          <a:p>
            <a:pPr marL="171450" indent="-171450">
              <a:buFont typeface="Wingdings" panose="05000000000000000000" pitchFamily="2" charset="2"/>
              <a:buChar char="v"/>
            </a:pPr>
            <a:r>
              <a:rPr lang="en-US" sz="1200" b="1" dirty="0">
                <a:latin typeface="+mn-lt"/>
              </a:rPr>
              <a:t>User Interaction Tools</a:t>
            </a:r>
            <a:r>
              <a:rPr lang="en-US" sz="1200" dirty="0">
                <a:latin typeface="+mn-lt"/>
              </a:rPr>
              <a:t> — enabling direct engagement and faster conversions </a:t>
            </a:r>
          </a:p>
          <a:p>
            <a:pPr marL="171450" indent="-171450">
              <a:buFont typeface="Wingdings" panose="05000000000000000000" pitchFamily="2" charset="2"/>
              <a:buChar char="v"/>
            </a:pPr>
            <a:r>
              <a:rPr lang="en-US" sz="1200" b="1" dirty="0">
                <a:latin typeface="+mn-lt"/>
              </a:rPr>
              <a:t>Mobile Apps (iOS &amp; Android)</a:t>
            </a:r>
            <a:r>
              <a:rPr lang="en-US" sz="1200" dirty="0">
                <a:latin typeface="+mn-lt"/>
              </a:rPr>
              <a:t> — seamless access across devices </a:t>
            </a:r>
          </a:p>
          <a:p>
            <a:pPr>
              <a:buNone/>
            </a:pPr>
            <a:br>
              <a:rPr lang="en-US" sz="1400" dirty="0">
                <a:latin typeface="+mj-lt"/>
              </a:rPr>
            </a:br>
            <a:endParaRPr lang="en-US" sz="1400" dirty="0">
              <a:latin typeface="+mj-lt"/>
            </a:endParaRPr>
          </a:p>
          <a:p>
            <a:pPr>
              <a:buNone/>
            </a:pPr>
            <a:r>
              <a:rPr lang="en-US" sz="1400" b="1" dirty="0">
                <a:latin typeface="+mj-lt"/>
              </a:rPr>
              <a:t>AI &amp; Performance Layer</a:t>
            </a:r>
          </a:p>
          <a:p>
            <a:pPr marL="171450" indent="-171450">
              <a:buFont typeface="Wingdings" panose="05000000000000000000" pitchFamily="2" charset="2"/>
              <a:buChar char="v"/>
            </a:pPr>
            <a:r>
              <a:rPr lang="en-US" sz="1200" b="1" dirty="0">
                <a:latin typeface="+mn-lt"/>
              </a:rPr>
              <a:t>AI-assisted listing optimization</a:t>
            </a:r>
            <a:r>
              <a:rPr lang="en-US" sz="1200" dirty="0">
                <a:latin typeface="+mn-lt"/>
              </a:rPr>
              <a:t> — improves quality and visibility </a:t>
            </a:r>
          </a:p>
          <a:p>
            <a:pPr marL="171450" indent="-171450">
              <a:buFont typeface="Wingdings" panose="05000000000000000000" pitchFamily="2" charset="2"/>
              <a:buChar char="v"/>
            </a:pPr>
            <a:r>
              <a:rPr lang="en-US" sz="1200" b="1" dirty="0">
                <a:latin typeface="+mn-lt"/>
              </a:rPr>
              <a:t>Search &amp; discovery enhancements</a:t>
            </a:r>
            <a:r>
              <a:rPr lang="en-US" sz="1200" dirty="0">
                <a:latin typeface="+mn-lt"/>
              </a:rPr>
              <a:t> — better matching of buyers and sellers </a:t>
            </a:r>
          </a:p>
          <a:p>
            <a:pPr marL="171450" indent="-171450">
              <a:buFont typeface="Wingdings" panose="05000000000000000000" pitchFamily="2" charset="2"/>
              <a:buChar char="v"/>
            </a:pPr>
            <a:r>
              <a:rPr lang="en-US" sz="1200" b="1" dirty="0">
                <a:latin typeface="+mn-lt"/>
              </a:rPr>
              <a:t>Performance-driven exposure</a:t>
            </a:r>
            <a:r>
              <a:rPr lang="en-US" sz="1200" dirty="0">
                <a:latin typeface="+mn-lt"/>
              </a:rPr>
              <a:t> — rewarding high-quality listings </a:t>
            </a:r>
          </a:p>
          <a:p>
            <a:pPr>
              <a:buNone/>
            </a:pPr>
            <a:br>
              <a:rPr lang="en-US" sz="1200" dirty="0">
                <a:latin typeface="+mj-lt"/>
              </a:rPr>
            </a:br>
            <a:endParaRPr lang="en-US" sz="1200" dirty="0">
              <a:latin typeface="+mj-lt"/>
            </a:endParaRPr>
          </a:p>
          <a:p>
            <a:pPr>
              <a:buNone/>
            </a:pPr>
            <a:r>
              <a:rPr lang="en-US" sz="1400" b="1" dirty="0">
                <a:latin typeface="+mj-lt"/>
              </a:rPr>
              <a:t>Monetization Layer</a:t>
            </a:r>
          </a:p>
          <a:p>
            <a:pPr marL="171450" indent="-171450">
              <a:buFont typeface="Wingdings" panose="05000000000000000000" pitchFamily="2" charset="2"/>
              <a:buChar char="v"/>
            </a:pPr>
            <a:r>
              <a:rPr lang="en-US" sz="1200" b="1" dirty="0">
                <a:latin typeface="+mn-lt"/>
              </a:rPr>
              <a:t>Featured listings and visibility upgrades</a:t>
            </a:r>
            <a:r>
              <a:rPr lang="en-US" sz="1200" dirty="0">
                <a:latin typeface="+mn-lt"/>
              </a:rPr>
              <a:t> </a:t>
            </a:r>
          </a:p>
          <a:p>
            <a:pPr marL="171450" indent="-171450">
              <a:buFont typeface="Wingdings" panose="05000000000000000000" pitchFamily="2" charset="2"/>
              <a:buChar char="v"/>
            </a:pPr>
            <a:r>
              <a:rPr lang="en-US" sz="1200" b="1" dirty="0">
                <a:latin typeface="+mn-lt"/>
              </a:rPr>
              <a:t>Business accounts and subscription plans</a:t>
            </a:r>
            <a:r>
              <a:rPr lang="en-US" sz="1200" dirty="0">
                <a:latin typeface="+mn-lt"/>
              </a:rPr>
              <a:t> </a:t>
            </a:r>
          </a:p>
          <a:p>
            <a:pPr marL="171450" indent="-171450">
              <a:buFont typeface="Wingdings" panose="05000000000000000000" pitchFamily="2" charset="2"/>
              <a:buChar char="v"/>
            </a:pPr>
            <a:r>
              <a:rPr lang="en-US" sz="1200" b="1" dirty="0">
                <a:latin typeface="+mn-lt"/>
              </a:rPr>
              <a:t>Lead generation and performance-based promotion</a:t>
            </a:r>
            <a:r>
              <a:rPr lang="en-US" sz="1200" dirty="0">
                <a:latin typeface="+mn-lt"/>
              </a:rPr>
              <a:t> </a:t>
            </a:r>
          </a:p>
          <a:p>
            <a:pPr marL="171450" indent="-171450">
              <a:buFont typeface="Wingdings" panose="05000000000000000000" pitchFamily="2" charset="2"/>
              <a:buChar char="v"/>
            </a:pPr>
            <a:r>
              <a:rPr lang="en-US" sz="1200" dirty="0">
                <a:latin typeface="+mn-lt"/>
              </a:rPr>
              <a:t>Future expansion into </a:t>
            </a:r>
            <a:r>
              <a:rPr lang="en-US" sz="1200" b="1" dirty="0">
                <a:latin typeface="+mn-lt"/>
              </a:rPr>
              <a:t>transaction and payment systems</a:t>
            </a:r>
            <a:r>
              <a:rPr lang="en-US" sz="1200" dirty="0">
                <a:latin typeface="+mn-lt"/>
              </a:rPr>
              <a:t> </a:t>
            </a:r>
          </a:p>
          <a:p>
            <a:pPr>
              <a:buNone/>
            </a:pPr>
            <a:br>
              <a:rPr lang="en-US" sz="1200" dirty="0">
                <a:latin typeface="+mj-lt"/>
              </a:rPr>
            </a:br>
            <a:endParaRPr lang="en-US" sz="1200" dirty="0">
              <a:latin typeface="+mj-lt"/>
            </a:endParaRPr>
          </a:p>
          <a:p>
            <a:pPr>
              <a:buNone/>
            </a:pPr>
            <a:r>
              <a:rPr lang="en-US" sz="1400" b="1" dirty="0">
                <a:latin typeface="+mj-lt"/>
              </a:rPr>
              <a:t>Ecosystem Advantage</a:t>
            </a:r>
          </a:p>
          <a:p>
            <a:pPr marL="171450" indent="-171450">
              <a:buFont typeface="Wingdings" panose="05000000000000000000" pitchFamily="2" charset="2"/>
              <a:buChar char="v"/>
            </a:pPr>
            <a:r>
              <a:rPr lang="en-US" sz="1200" dirty="0">
                <a:latin typeface="+mn-lt"/>
              </a:rPr>
              <a:t>Each layer strengthens </a:t>
            </a:r>
            <a:r>
              <a:rPr lang="en-US" sz="1200" b="1" dirty="0">
                <a:latin typeface="+mn-lt"/>
              </a:rPr>
              <a:t>network effects, retention, and monetization potential</a:t>
            </a:r>
            <a:r>
              <a:rPr lang="en-US" sz="1200" dirty="0">
                <a:latin typeface="+mn-lt"/>
              </a:rPr>
              <a:t> </a:t>
            </a:r>
          </a:p>
          <a:p>
            <a:pPr marL="171450" indent="-171450">
              <a:buFont typeface="Wingdings" panose="05000000000000000000" pitchFamily="2" charset="2"/>
              <a:buChar char="v"/>
            </a:pPr>
            <a:r>
              <a:rPr lang="en-US" sz="1200" dirty="0">
                <a:latin typeface="+mn-lt"/>
              </a:rPr>
              <a:t>Users can complete </a:t>
            </a:r>
            <a:r>
              <a:rPr lang="en-US" sz="1200" b="1" dirty="0">
                <a:latin typeface="+mn-lt"/>
              </a:rPr>
              <a:t>entire commerce journeys within one platform</a:t>
            </a:r>
            <a:r>
              <a:rPr lang="en-US" sz="1200" dirty="0">
                <a:latin typeface="+mn-lt"/>
              </a:rPr>
              <a:t> </a:t>
            </a:r>
          </a:p>
          <a:p>
            <a:pPr marL="171450" indent="-171450">
              <a:buFont typeface="Wingdings" panose="05000000000000000000" pitchFamily="2" charset="2"/>
              <a:buChar char="v"/>
            </a:pPr>
            <a:r>
              <a:rPr lang="en-US" sz="1200" dirty="0">
                <a:latin typeface="+mn-lt"/>
              </a:rPr>
              <a:t>Designed as </a:t>
            </a:r>
            <a:r>
              <a:rPr lang="en-US" sz="1200" b="1" dirty="0">
                <a:latin typeface="+mn-lt"/>
              </a:rPr>
              <a:t>infrastructure, not a single feature product</a:t>
            </a:r>
            <a:endParaRPr lang="en-US" sz="1200" dirty="0">
              <a:latin typeface="+mn-lt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90D9FEF-07BC-3D09-86C6-0DD4347FD24A}"/>
              </a:ext>
            </a:extLst>
          </p:cNvPr>
          <p:cNvSpPr txBox="1"/>
          <p:nvPr/>
        </p:nvSpPr>
        <p:spPr>
          <a:xfrm>
            <a:off x="882014" y="425784"/>
            <a:ext cx="394716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latin typeface="+mj-lt"/>
              </a:rPr>
              <a:t>16. Product Ecosystem</a:t>
            </a:r>
            <a:endParaRPr lang="en-US" sz="2400" dirty="0">
              <a:latin typeface="+mj-lt"/>
            </a:endParaRPr>
          </a:p>
        </p:txBody>
      </p:sp>
    </p:spTree>
  </p:cSld>
  <p:clrMapOvr>
    <a:masterClrMapping/>
  </p:clrMapOvr>
  <p:transition>
    <p:cut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46100" y="596900"/>
            <a:ext cx="5518150" cy="3359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2100" b="1" dirty="0">
                <a:solidFill>
                  <a:srgbClr val="0F162A"/>
                </a:solidFill>
                <a:latin typeface="+mj-lt"/>
                <a:cs typeface="Arial"/>
              </a:rPr>
              <a:t>17</a:t>
            </a:r>
            <a:r>
              <a:rPr sz="2100" b="1" dirty="0">
                <a:solidFill>
                  <a:srgbClr val="0F162A"/>
                </a:solidFill>
                <a:latin typeface="+mj-lt"/>
                <a:cs typeface="Arial"/>
              </a:rPr>
              <a:t>.</a:t>
            </a:r>
            <a:r>
              <a:rPr sz="2100" b="1" spc="-30" dirty="0">
                <a:solidFill>
                  <a:srgbClr val="0F162A"/>
                </a:solidFill>
                <a:latin typeface="+mj-lt"/>
                <a:cs typeface="Arial"/>
              </a:rPr>
              <a:t> </a:t>
            </a:r>
            <a:r>
              <a:rPr sz="2100" b="1" dirty="0">
                <a:solidFill>
                  <a:srgbClr val="0F162A"/>
                </a:solidFill>
                <a:latin typeface="+mj-lt"/>
                <a:cs typeface="Arial"/>
              </a:rPr>
              <a:t>Technology</a:t>
            </a:r>
            <a:r>
              <a:rPr sz="2100" b="1" spc="-30" dirty="0">
                <a:solidFill>
                  <a:srgbClr val="0F162A"/>
                </a:solidFill>
                <a:latin typeface="+mj-lt"/>
                <a:cs typeface="Arial"/>
              </a:rPr>
              <a:t> </a:t>
            </a:r>
            <a:r>
              <a:rPr sz="2100" b="1" dirty="0">
                <a:solidFill>
                  <a:srgbClr val="0F162A"/>
                </a:solidFill>
                <a:latin typeface="+mj-lt"/>
                <a:cs typeface="Arial"/>
              </a:rPr>
              <a:t>&amp;</a:t>
            </a:r>
            <a:r>
              <a:rPr sz="2100" b="1" spc="-30" dirty="0">
                <a:solidFill>
                  <a:srgbClr val="0F162A"/>
                </a:solidFill>
                <a:latin typeface="+mj-lt"/>
                <a:cs typeface="Arial"/>
              </a:rPr>
              <a:t> </a:t>
            </a:r>
            <a:r>
              <a:rPr sz="2100" b="1" dirty="0">
                <a:solidFill>
                  <a:srgbClr val="0F162A"/>
                </a:solidFill>
                <a:latin typeface="+mj-lt"/>
                <a:cs typeface="Arial"/>
              </a:rPr>
              <a:t>AI</a:t>
            </a:r>
            <a:r>
              <a:rPr sz="2100" b="1" spc="-30" dirty="0">
                <a:solidFill>
                  <a:srgbClr val="0F162A"/>
                </a:solidFill>
                <a:latin typeface="+mj-lt"/>
                <a:cs typeface="Arial"/>
              </a:rPr>
              <a:t> </a:t>
            </a:r>
            <a:r>
              <a:rPr sz="2100" b="1" spc="-10" dirty="0">
                <a:solidFill>
                  <a:srgbClr val="0F162A"/>
                </a:solidFill>
                <a:latin typeface="+mj-lt"/>
                <a:cs typeface="Arial"/>
              </a:rPr>
              <a:t>Layer</a:t>
            </a:r>
            <a:endParaRPr sz="2100" dirty="0">
              <a:latin typeface="+mj-lt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46100" y="1041400"/>
            <a:ext cx="79375" cy="113620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endParaRPr sz="1200" dirty="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960"/>
              </a:spcBef>
            </a:pPr>
            <a:endParaRPr sz="1200" dirty="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960"/>
              </a:spcBef>
            </a:pPr>
            <a:endParaRPr sz="1200" dirty="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960"/>
              </a:spcBef>
            </a:pPr>
            <a:endParaRPr sz="1200" dirty="0">
              <a:latin typeface="Arial MT"/>
              <a:cs typeface="Arial MT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A332044-6EE2-7EA0-DFBE-CC73F242C6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2250" y="8851900"/>
            <a:ext cx="2086664" cy="164966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10D1761-49E8-C96C-3878-4F0009D93976}"/>
              </a:ext>
            </a:extLst>
          </p:cNvPr>
          <p:cNvSpPr txBox="1"/>
          <p:nvPr/>
        </p:nvSpPr>
        <p:spPr>
          <a:xfrm>
            <a:off x="882650" y="1637444"/>
            <a:ext cx="7391400" cy="67403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1600" b="1" dirty="0">
                <a:latin typeface="+mn-lt"/>
              </a:rPr>
              <a:t>AI-Driven Marketplace Optimization</a:t>
            </a:r>
          </a:p>
          <a:p>
            <a:pPr marL="171450" indent="-171450">
              <a:buFont typeface="Courier New" panose="02070309020205020404" pitchFamily="49" charset="0"/>
              <a:buChar char="o"/>
            </a:pPr>
            <a:r>
              <a:rPr lang="en-US" sz="1200" dirty="0">
                <a:latin typeface="+mn-lt"/>
              </a:rPr>
              <a:t>AI enhances </a:t>
            </a:r>
            <a:r>
              <a:rPr lang="en-US" sz="1200" b="1" dirty="0">
                <a:latin typeface="+mn-lt"/>
              </a:rPr>
              <a:t>listing quality, structure, and visibility</a:t>
            </a:r>
            <a:r>
              <a:rPr lang="en-US" sz="1200" dirty="0">
                <a:latin typeface="+mn-lt"/>
              </a:rPr>
              <a:t> </a:t>
            </a:r>
          </a:p>
          <a:p>
            <a:pPr marL="171450" indent="-171450">
              <a:buFont typeface="Courier New" panose="02070309020205020404" pitchFamily="49" charset="0"/>
              <a:buChar char="o"/>
            </a:pPr>
            <a:r>
              <a:rPr lang="en-US" sz="1200" dirty="0">
                <a:latin typeface="+mn-lt"/>
              </a:rPr>
              <a:t>Improves </a:t>
            </a:r>
            <a:r>
              <a:rPr lang="en-US" sz="1200" b="1" dirty="0">
                <a:latin typeface="+mn-lt"/>
              </a:rPr>
              <a:t>search relevance and buyer-seller matching</a:t>
            </a:r>
            <a:r>
              <a:rPr lang="en-US" sz="1200" dirty="0">
                <a:latin typeface="+mn-lt"/>
              </a:rPr>
              <a:t> </a:t>
            </a:r>
          </a:p>
          <a:p>
            <a:pPr marL="171450" indent="-171450">
              <a:buFont typeface="Courier New" panose="02070309020205020404" pitchFamily="49" charset="0"/>
              <a:buChar char="o"/>
            </a:pPr>
            <a:r>
              <a:rPr lang="en-US" sz="1200" dirty="0">
                <a:latin typeface="+mn-lt"/>
              </a:rPr>
              <a:t>Drives higher </a:t>
            </a:r>
            <a:r>
              <a:rPr lang="en-US" sz="1200" b="1" dirty="0">
                <a:latin typeface="+mn-lt"/>
              </a:rPr>
              <a:t>conversion rates and transaction efficiency</a:t>
            </a:r>
            <a:r>
              <a:rPr lang="en-US" sz="1200" dirty="0">
                <a:latin typeface="+mn-lt"/>
              </a:rPr>
              <a:t> </a:t>
            </a:r>
          </a:p>
          <a:p>
            <a:pPr>
              <a:buNone/>
            </a:pPr>
            <a:br>
              <a:rPr lang="en-US" sz="1200" dirty="0">
                <a:latin typeface="+mn-lt"/>
              </a:rPr>
            </a:br>
            <a:endParaRPr lang="en-US" sz="1200" dirty="0">
              <a:latin typeface="+mn-lt"/>
            </a:endParaRPr>
          </a:p>
          <a:p>
            <a:pPr>
              <a:buNone/>
            </a:pPr>
            <a:r>
              <a:rPr lang="en-US" sz="1600" b="1" dirty="0">
                <a:latin typeface="+mn-lt"/>
              </a:rPr>
              <a:t>Performance &amp; Infrastructure Excellence</a:t>
            </a:r>
          </a:p>
          <a:p>
            <a:pPr marL="171450" indent="-171450">
              <a:buFont typeface="Courier New" panose="02070309020205020404" pitchFamily="49" charset="0"/>
              <a:buChar char="o"/>
            </a:pPr>
            <a:r>
              <a:rPr lang="en-US" sz="1200" dirty="0">
                <a:latin typeface="+mn-lt"/>
              </a:rPr>
              <a:t>Near-perfect performance (</a:t>
            </a:r>
            <a:r>
              <a:rPr lang="en-US" sz="1200" b="1" dirty="0">
                <a:latin typeface="+mn-lt"/>
              </a:rPr>
              <a:t>~399 / 400 </a:t>
            </a:r>
            <a:r>
              <a:rPr lang="en-US" sz="1200" b="1" dirty="0" err="1">
                <a:latin typeface="+mn-lt"/>
              </a:rPr>
              <a:t>PageSpeed</a:t>
            </a:r>
            <a:r>
              <a:rPr lang="en-US" sz="1200" dirty="0">
                <a:latin typeface="+mn-lt"/>
              </a:rPr>
              <a:t>) </a:t>
            </a:r>
          </a:p>
          <a:p>
            <a:pPr marL="171450" indent="-171450">
              <a:buFont typeface="Courier New" panose="02070309020205020404" pitchFamily="49" charset="0"/>
              <a:buChar char="o"/>
            </a:pPr>
            <a:r>
              <a:rPr lang="en-US" sz="1200" dirty="0">
                <a:latin typeface="+mn-lt"/>
              </a:rPr>
              <a:t>Lightweight, optimized architecture for </a:t>
            </a:r>
            <a:r>
              <a:rPr lang="en-US" sz="1200" b="1" dirty="0">
                <a:latin typeface="+mn-lt"/>
              </a:rPr>
              <a:t>speed and scalability</a:t>
            </a:r>
            <a:r>
              <a:rPr lang="en-US" sz="1200" dirty="0">
                <a:latin typeface="+mn-lt"/>
              </a:rPr>
              <a:t> </a:t>
            </a:r>
          </a:p>
          <a:p>
            <a:pPr marL="171450" indent="-171450">
              <a:buFont typeface="Courier New" panose="02070309020205020404" pitchFamily="49" charset="0"/>
              <a:buChar char="o"/>
            </a:pPr>
            <a:r>
              <a:rPr lang="en-US" sz="1200" dirty="0">
                <a:latin typeface="+mn-lt"/>
              </a:rPr>
              <a:t>Designed to handle </a:t>
            </a:r>
            <a:r>
              <a:rPr lang="en-US" sz="1200" b="1" dirty="0">
                <a:latin typeface="+mn-lt"/>
              </a:rPr>
              <a:t>high traffic with consistent performance</a:t>
            </a:r>
            <a:r>
              <a:rPr lang="en-US" sz="1200" dirty="0">
                <a:latin typeface="+mn-lt"/>
              </a:rPr>
              <a:t> </a:t>
            </a:r>
          </a:p>
          <a:p>
            <a:pPr>
              <a:buNone/>
            </a:pPr>
            <a:br>
              <a:rPr lang="en-US" sz="1200" dirty="0">
                <a:latin typeface="+mn-lt"/>
              </a:rPr>
            </a:br>
            <a:endParaRPr lang="en-US" sz="1200" dirty="0">
              <a:latin typeface="+mn-lt"/>
            </a:endParaRPr>
          </a:p>
          <a:p>
            <a:pPr>
              <a:buNone/>
            </a:pPr>
            <a:r>
              <a:rPr lang="en-US" sz="1600" b="1" dirty="0">
                <a:latin typeface="+mn-lt"/>
              </a:rPr>
              <a:t>Smart Discovery &amp; Ranking Engine</a:t>
            </a:r>
          </a:p>
          <a:p>
            <a:pPr marL="171450" indent="-171450">
              <a:buFont typeface="Courier New" panose="02070309020205020404" pitchFamily="49" charset="0"/>
              <a:buChar char="o"/>
            </a:pPr>
            <a:r>
              <a:rPr lang="en-US" sz="1200" dirty="0">
                <a:latin typeface="+mn-lt"/>
              </a:rPr>
              <a:t>Intelligent algorithms prioritize </a:t>
            </a:r>
            <a:r>
              <a:rPr lang="en-US" sz="1200" b="1" dirty="0">
                <a:latin typeface="+mn-lt"/>
              </a:rPr>
              <a:t>high-quality, relevant listings</a:t>
            </a:r>
            <a:r>
              <a:rPr lang="en-US" sz="1200" dirty="0">
                <a:latin typeface="+mn-lt"/>
              </a:rPr>
              <a:t> </a:t>
            </a:r>
          </a:p>
          <a:p>
            <a:pPr marL="171450" indent="-171450">
              <a:buFont typeface="Courier New" panose="02070309020205020404" pitchFamily="49" charset="0"/>
              <a:buChar char="o"/>
            </a:pPr>
            <a:r>
              <a:rPr lang="en-US" sz="1200" dirty="0">
                <a:latin typeface="+mn-lt"/>
              </a:rPr>
              <a:t>Performance-based exposure — rewarding </a:t>
            </a:r>
            <a:r>
              <a:rPr lang="en-US" sz="1200" b="1" dirty="0">
                <a:latin typeface="+mn-lt"/>
              </a:rPr>
              <a:t>user success, not ad spend</a:t>
            </a:r>
            <a:r>
              <a:rPr lang="en-US" sz="1200" dirty="0">
                <a:latin typeface="+mn-lt"/>
              </a:rPr>
              <a:t> </a:t>
            </a:r>
          </a:p>
          <a:p>
            <a:pPr marL="171450" indent="-171450">
              <a:buFont typeface="Courier New" panose="02070309020205020404" pitchFamily="49" charset="0"/>
              <a:buChar char="o"/>
            </a:pPr>
            <a:r>
              <a:rPr lang="en-US" sz="1200" dirty="0">
                <a:latin typeface="+mn-lt"/>
              </a:rPr>
              <a:t>Continuous optimization of </a:t>
            </a:r>
            <a:r>
              <a:rPr lang="en-US" sz="1200" b="1" dirty="0">
                <a:latin typeface="+mn-lt"/>
              </a:rPr>
              <a:t>user engagement and marketplace activity</a:t>
            </a:r>
            <a:r>
              <a:rPr lang="en-US" sz="1200" dirty="0">
                <a:latin typeface="+mn-lt"/>
              </a:rPr>
              <a:t> </a:t>
            </a:r>
          </a:p>
          <a:p>
            <a:pPr>
              <a:buNone/>
            </a:pPr>
            <a:br>
              <a:rPr lang="en-US" sz="1200" dirty="0">
                <a:latin typeface="+mn-lt"/>
              </a:rPr>
            </a:br>
            <a:endParaRPr lang="en-US" sz="1200" dirty="0">
              <a:latin typeface="+mn-lt"/>
            </a:endParaRPr>
          </a:p>
          <a:p>
            <a:pPr>
              <a:buNone/>
            </a:pPr>
            <a:r>
              <a:rPr lang="en-US" sz="1600" b="1" dirty="0">
                <a:latin typeface="+mn-lt"/>
              </a:rPr>
              <a:t>Integrated Communication Layer</a:t>
            </a:r>
          </a:p>
          <a:p>
            <a:pPr marL="171450" indent="-171450">
              <a:buFont typeface="Courier New" panose="02070309020205020404" pitchFamily="49" charset="0"/>
              <a:buChar char="o"/>
            </a:pPr>
            <a:r>
              <a:rPr lang="en-US" sz="1200" dirty="0">
                <a:latin typeface="+mn-lt"/>
              </a:rPr>
              <a:t>Built-in </a:t>
            </a:r>
            <a:r>
              <a:rPr lang="en-US" sz="1200" b="1" dirty="0">
                <a:latin typeface="+mn-lt"/>
              </a:rPr>
              <a:t>real-time messaging system</a:t>
            </a:r>
            <a:r>
              <a:rPr lang="en-US" sz="1200" dirty="0">
                <a:latin typeface="+mn-lt"/>
              </a:rPr>
              <a:t> </a:t>
            </a:r>
          </a:p>
          <a:p>
            <a:pPr marL="171450" indent="-171450">
              <a:buFont typeface="Courier New" panose="02070309020205020404" pitchFamily="49" charset="0"/>
              <a:buChar char="o"/>
            </a:pPr>
            <a:r>
              <a:rPr lang="en-US" sz="1200" dirty="0">
                <a:latin typeface="+mn-lt"/>
              </a:rPr>
              <a:t>Reduces friction between buyers and sellers </a:t>
            </a:r>
          </a:p>
          <a:p>
            <a:pPr marL="171450" indent="-171450">
              <a:buFont typeface="Courier New" panose="02070309020205020404" pitchFamily="49" charset="0"/>
              <a:buChar char="o"/>
            </a:pPr>
            <a:r>
              <a:rPr lang="en-US" sz="1200" dirty="0">
                <a:latin typeface="+mn-lt"/>
              </a:rPr>
              <a:t>Keeps all interactions </a:t>
            </a:r>
            <a:r>
              <a:rPr lang="en-US" sz="1200" b="1" dirty="0">
                <a:latin typeface="+mn-lt"/>
              </a:rPr>
              <a:t>within the platform ecosystem</a:t>
            </a:r>
            <a:r>
              <a:rPr lang="en-US" sz="1200" dirty="0">
                <a:latin typeface="+mn-lt"/>
              </a:rPr>
              <a:t> </a:t>
            </a:r>
          </a:p>
          <a:p>
            <a:pPr>
              <a:buNone/>
            </a:pPr>
            <a:br>
              <a:rPr lang="en-US" sz="1200" dirty="0">
                <a:latin typeface="+mn-lt"/>
              </a:rPr>
            </a:br>
            <a:endParaRPr lang="en-US" sz="1200" dirty="0">
              <a:latin typeface="+mn-lt"/>
            </a:endParaRPr>
          </a:p>
          <a:p>
            <a:pPr>
              <a:buNone/>
            </a:pPr>
            <a:r>
              <a:rPr lang="en-US" sz="1600" b="1" dirty="0">
                <a:latin typeface="+mn-lt"/>
              </a:rPr>
              <a:t>Scalable, Modular Architecture</a:t>
            </a:r>
          </a:p>
          <a:p>
            <a:pPr marL="171450" indent="-171450">
              <a:buFont typeface="Courier New" panose="02070309020205020404" pitchFamily="49" charset="0"/>
              <a:buChar char="o"/>
            </a:pPr>
            <a:r>
              <a:rPr lang="en-US" sz="1200" dirty="0">
                <a:latin typeface="+mn-lt"/>
              </a:rPr>
              <a:t>Flexible system design enabling </a:t>
            </a:r>
            <a:r>
              <a:rPr lang="en-US" sz="1200" b="1" dirty="0">
                <a:latin typeface="+mn-lt"/>
              </a:rPr>
              <a:t>rapid feature expansion</a:t>
            </a:r>
            <a:r>
              <a:rPr lang="en-US" sz="1200" dirty="0">
                <a:latin typeface="+mn-lt"/>
              </a:rPr>
              <a:t> </a:t>
            </a:r>
          </a:p>
          <a:p>
            <a:pPr marL="171450" indent="-171450">
              <a:buFont typeface="Courier New" panose="02070309020205020404" pitchFamily="49" charset="0"/>
              <a:buChar char="o"/>
            </a:pPr>
            <a:r>
              <a:rPr lang="en-US" sz="1200" dirty="0">
                <a:latin typeface="+mn-lt"/>
              </a:rPr>
              <a:t>Supports integration of future layers: </a:t>
            </a:r>
            <a:r>
              <a:rPr lang="en-US" sz="1200" b="1" dirty="0">
                <a:latin typeface="+mn-lt"/>
              </a:rPr>
              <a:t>payments, transactions, business tools</a:t>
            </a:r>
            <a:r>
              <a:rPr lang="en-US" sz="1200" dirty="0">
                <a:latin typeface="+mn-lt"/>
              </a:rPr>
              <a:t> </a:t>
            </a:r>
          </a:p>
          <a:p>
            <a:pPr marL="171450" indent="-171450">
              <a:buFont typeface="Courier New" panose="02070309020205020404" pitchFamily="49" charset="0"/>
              <a:buChar char="o"/>
            </a:pPr>
            <a:r>
              <a:rPr lang="en-US" sz="1200" dirty="0">
                <a:latin typeface="+mn-lt"/>
              </a:rPr>
              <a:t>Built to evolve into a </a:t>
            </a:r>
            <a:r>
              <a:rPr lang="en-US" sz="1200" b="1" dirty="0">
                <a:latin typeface="+mn-lt"/>
              </a:rPr>
              <a:t>full commerce infrastructure platform</a:t>
            </a:r>
            <a:r>
              <a:rPr lang="en-US" sz="1200" dirty="0">
                <a:latin typeface="+mn-lt"/>
              </a:rPr>
              <a:t> </a:t>
            </a:r>
          </a:p>
          <a:p>
            <a:pPr>
              <a:buNone/>
            </a:pPr>
            <a:br>
              <a:rPr lang="en-US" sz="1200" dirty="0">
                <a:latin typeface="+mn-lt"/>
              </a:rPr>
            </a:br>
            <a:endParaRPr lang="en-US" sz="1200" dirty="0">
              <a:latin typeface="+mn-lt"/>
            </a:endParaRPr>
          </a:p>
          <a:p>
            <a:pPr>
              <a:buNone/>
            </a:pPr>
            <a:r>
              <a:rPr lang="en-US" sz="1600" b="1" dirty="0">
                <a:latin typeface="+mn-lt"/>
              </a:rPr>
              <a:t>Data-Driven Growth Engine</a:t>
            </a:r>
          </a:p>
          <a:p>
            <a:pPr marL="171450" indent="-171450">
              <a:buFont typeface="Courier New" panose="02070309020205020404" pitchFamily="49" charset="0"/>
              <a:buChar char="o"/>
            </a:pPr>
            <a:r>
              <a:rPr lang="en-US" sz="1200" dirty="0">
                <a:latin typeface="+mn-lt"/>
              </a:rPr>
              <a:t>Platform continuously learns from </a:t>
            </a:r>
            <a:r>
              <a:rPr lang="en-US" sz="1200" b="1" dirty="0">
                <a:latin typeface="+mn-lt"/>
              </a:rPr>
              <a:t>user behavior and interactions</a:t>
            </a:r>
            <a:r>
              <a:rPr lang="en-US" sz="1200" dirty="0">
                <a:latin typeface="+mn-lt"/>
              </a:rPr>
              <a:t> </a:t>
            </a:r>
          </a:p>
          <a:p>
            <a:pPr marL="171450" indent="-171450">
              <a:buFont typeface="Courier New" panose="02070309020205020404" pitchFamily="49" charset="0"/>
              <a:buChar char="o"/>
            </a:pPr>
            <a:r>
              <a:rPr lang="en-US" sz="1200" dirty="0">
                <a:latin typeface="+mn-lt"/>
              </a:rPr>
              <a:t>Enables smarter </a:t>
            </a:r>
            <a:r>
              <a:rPr lang="en-US" sz="1200" b="1" dirty="0">
                <a:latin typeface="+mn-lt"/>
              </a:rPr>
              <a:t>recommendations, targeting, and monetization strategies</a:t>
            </a:r>
            <a:r>
              <a:rPr lang="en-US" sz="1200" dirty="0">
                <a:latin typeface="+mn-lt"/>
              </a:rPr>
              <a:t> </a:t>
            </a:r>
          </a:p>
          <a:p>
            <a:pPr marL="171450" indent="-171450">
              <a:buFont typeface="Courier New" panose="02070309020205020404" pitchFamily="49" charset="0"/>
              <a:buChar char="o"/>
            </a:pPr>
            <a:r>
              <a:rPr lang="en-US" sz="1200" dirty="0">
                <a:latin typeface="+mn-lt"/>
              </a:rPr>
              <a:t>Improves efficiency across </a:t>
            </a:r>
            <a:r>
              <a:rPr lang="en-US" sz="1200" b="1" dirty="0">
                <a:latin typeface="+mn-lt"/>
              </a:rPr>
              <a:t>acquisition, engagement, and revenue</a:t>
            </a:r>
            <a:endParaRPr lang="en-US" sz="1200" dirty="0">
              <a:latin typeface="+mn-lt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9FC3502-B86B-36DC-3178-4DFA69000D83}"/>
              </a:ext>
            </a:extLst>
          </p:cNvPr>
          <p:cNvSpPr txBox="1"/>
          <p:nvPr/>
        </p:nvSpPr>
        <p:spPr>
          <a:xfrm>
            <a:off x="349250" y="9000952"/>
            <a:ext cx="4953000" cy="1200329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en-US" b="1" dirty="0" err="1"/>
              <a:t>EzeAD’s</a:t>
            </a:r>
            <a:r>
              <a:rPr lang="en-US" b="1" dirty="0"/>
              <a:t> technology is not just functional — it is an intelligent, performance-driven system built to scale, optimize, and lead the next generation of digital commerce.</a:t>
            </a:r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27DD562-477D-041C-571B-8A857B2F537E}"/>
              </a:ext>
            </a:extLst>
          </p:cNvPr>
          <p:cNvSpPr txBox="1"/>
          <p:nvPr/>
        </p:nvSpPr>
        <p:spPr>
          <a:xfrm>
            <a:off x="882650" y="932889"/>
            <a:ext cx="71628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rgbClr val="0070C0"/>
                </a:solidFill>
              </a:rPr>
              <a:t>A high-performance, AI-powered foundation designed to optimize, scale, and continuously improve marketplace outcomes</a:t>
            </a:r>
            <a:endParaRPr lang="en-US" sz="14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>
    <p:cut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46100" y="596900"/>
            <a:ext cx="293052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2100" b="1" dirty="0">
                <a:solidFill>
                  <a:srgbClr val="0F162A"/>
                </a:solidFill>
                <a:latin typeface="Arial"/>
                <a:cs typeface="Arial"/>
              </a:rPr>
              <a:t>18</a:t>
            </a:r>
            <a:r>
              <a:rPr sz="2100" b="1" dirty="0">
                <a:solidFill>
                  <a:srgbClr val="0F162A"/>
                </a:solidFill>
                <a:latin typeface="Arial"/>
                <a:cs typeface="Arial"/>
              </a:rPr>
              <a:t>. Market </a:t>
            </a:r>
            <a:r>
              <a:rPr sz="2100" b="1" spc="-10" dirty="0">
                <a:solidFill>
                  <a:srgbClr val="0F162A"/>
                </a:solidFill>
                <a:latin typeface="Arial"/>
                <a:cs typeface="Arial"/>
              </a:rPr>
              <a:t>Opportunity</a:t>
            </a:r>
            <a:endParaRPr sz="2100" dirty="0">
              <a:latin typeface="Arial"/>
              <a:cs typeface="Arial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FD83489-A102-2A7D-E7DD-DD18F12CFC8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1300" y="8766882"/>
            <a:ext cx="3505200" cy="183417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CB2967D-E51B-2974-B949-2FEFC1C61012}"/>
              </a:ext>
            </a:extLst>
          </p:cNvPr>
          <p:cNvSpPr txBox="1"/>
          <p:nvPr/>
        </p:nvSpPr>
        <p:spPr>
          <a:xfrm>
            <a:off x="889000" y="1009431"/>
            <a:ext cx="67818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rgbClr val="0070C0"/>
                </a:solidFill>
              </a:rPr>
              <a:t>A massive, proven global market — ready for a better infrastructure</a:t>
            </a:r>
            <a:endParaRPr lang="en-US" sz="1400" dirty="0">
              <a:solidFill>
                <a:srgbClr val="0070C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11D0982-8F15-A3A6-97CE-155827BF4BC0}"/>
              </a:ext>
            </a:extLst>
          </p:cNvPr>
          <p:cNvSpPr txBox="1"/>
          <p:nvPr/>
        </p:nvSpPr>
        <p:spPr>
          <a:xfrm>
            <a:off x="882650" y="1384300"/>
            <a:ext cx="5976620" cy="64325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1600" b="1" dirty="0"/>
              <a:t>Large &amp; Expanding Market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200" dirty="0"/>
              <a:t>Global marketplace and digital commerce industry is a </a:t>
            </a:r>
            <a:r>
              <a:rPr lang="en-US" sz="1200" b="1" dirty="0"/>
              <a:t>multi-trillion-dollar opportunity</a:t>
            </a:r>
            <a:r>
              <a:rPr lang="en-US" sz="1200" dirty="0"/>
              <a:t>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200" dirty="0"/>
              <a:t>Billions of users actively participate in </a:t>
            </a:r>
            <a:r>
              <a:rPr lang="en-US" sz="1200" b="1" dirty="0"/>
              <a:t>buying, selling, services, and local commerce</a:t>
            </a:r>
            <a:r>
              <a:rPr lang="en-US" sz="1200" dirty="0"/>
              <a:t>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200" dirty="0"/>
              <a:t>Rapid growth driven by </a:t>
            </a:r>
            <a:r>
              <a:rPr lang="en-US" sz="1200" b="1" dirty="0"/>
              <a:t>mobile adoption and digital-first behavior</a:t>
            </a:r>
            <a:r>
              <a:rPr lang="en-US" sz="1200" dirty="0"/>
              <a:t> </a:t>
            </a:r>
          </a:p>
          <a:p>
            <a:pPr>
              <a:buNone/>
            </a:pPr>
            <a:br>
              <a:rPr lang="en-US" sz="1200" dirty="0"/>
            </a:br>
            <a:endParaRPr lang="en-US" sz="1200" dirty="0"/>
          </a:p>
          <a:p>
            <a:pPr>
              <a:buNone/>
            </a:pPr>
            <a:r>
              <a:rPr lang="en-US" sz="1600" b="1" dirty="0"/>
              <a:t>Validated Demand — Broken Execution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200" dirty="0"/>
              <a:t>Platforms like </a:t>
            </a:r>
            <a:r>
              <a:rPr lang="en-US" sz="1200" b="1" dirty="0"/>
              <a:t>Facebook Marketplace, eBay, Craigslist, Shopify, and Kijiji</a:t>
            </a:r>
            <a:r>
              <a:rPr lang="en-US" sz="1200" dirty="0"/>
              <a:t> have proven demand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200" dirty="0"/>
              <a:t>However, they suffer from </a:t>
            </a:r>
            <a:r>
              <a:rPr lang="en-US" sz="1200" b="1" dirty="0"/>
              <a:t>trust issues, fragmentation, poor UX, and monetization misalignment</a:t>
            </a:r>
            <a:r>
              <a:rPr lang="en-US" sz="1200" dirty="0"/>
              <a:t> </a:t>
            </a:r>
          </a:p>
          <a:p>
            <a:pPr>
              <a:buNone/>
            </a:pPr>
            <a:r>
              <a:rPr lang="en-US" sz="1200" dirty="0"/>
              <a:t>👉 </a:t>
            </a:r>
            <a:r>
              <a:rPr lang="en-US" sz="1200" b="1" dirty="0"/>
              <a:t>Demand is not the problem — infrastructure is</a:t>
            </a:r>
            <a:endParaRPr lang="en-US" sz="1200" dirty="0"/>
          </a:p>
          <a:p>
            <a:pPr>
              <a:buNone/>
            </a:pPr>
            <a:br>
              <a:rPr lang="en-US" sz="1200" dirty="0"/>
            </a:br>
            <a:endParaRPr lang="en-US" sz="1200" dirty="0"/>
          </a:p>
          <a:p>
            <a:pPr>
              <a:buNone/>
            </a:pPr>
            <a:r>
              <a:rPr lang="en-US" sz="1600" b="1" dirty="0"/>
              <a:t>Massive Underserved Segment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200" dirty="0"/>
              <a:t>Individuals, small businesses, and service providers lack </a:t>
            </a:r>
            <a:r>
              <a:rPr lang="en-US" sz="1200" b="1" dirty="0"/>
              <a:t>affordable, efficient digital exposure</a:t>
            </a:r>
            <a:r>
              <a:rPr lang="en-US" sz="1200" dirty="0"/>
              <a:t>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200" dirty="0"/>
              <a:t>Existing platforms prioritize </a:t>
            </a:r>
            <a:r>
              <a:rPr lang="en-US" sz="1200" b="1" dirty="0"/>
              <a:t>ads and fees over user success</a:t>
            </a:r>
            <a:r>
              <a:rPr lang="en-US" sz="1200" dirty="0"/>
              <a:t>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200" dirty="0"/>
              <a:t>Growing need for </a:t>
            </a:r>
            <a:r>
              <a:rPr lang="en-US" sz="1200" b="1" dirty="0"/>
              <a:t>low-cost, high-performance alternatives</a:t>
            </a:r>
            <a:r>
              <a:rPr lang="en-US" sz="1200" dirty="0"/>
              <a:t> </a:t>
            </a:r>
          </a:p>
          <a:p>
            <a:pPr>
              <a:buNone/>
            </a:pPr>
            <a:br>
              <a:rPr lang="en-US" sz="1200" dirty="0"/>
            </a:br>
            <a:endParaRPr lang="en-US" sz="1200" dirty="0"/>
          </a:p>
          <a:p>
            <a:pPr>
              <a:buNone/>
            </a:pPr>
            <a:r>
              <a:rPr lang="en-US" sz="1600" b="1" dirty="0"/>
              <a:t>Shift in User Behavior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200" dirty="0"/>
              <a:t>Users moving toward </a:t>
            </a:r>
            <a:r>
              <a:rPr lang="en-US" sz="1200" b="1" dirty="0"/>
              <a:t>simpler, faster, and more integrated platforms</a:t>
            </a:r>
            <a:r>
              <a:rPr lang="en-US" sz="1200" dirty="0"/>
              <a:t>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200" dirty="0"/>
              <a:t>Increasing preference for </a:t>
            </a:r>
            <a:r>
              <a:rPr lang="en-US" sz="1200" b="1" dirty="0"/>
              <a:t>all-in-one ecosystems over fragmented tools</a:t>
            </a:r>
            <a:r>
              <a:rPr lang="en-US" sz="1200" dirty="0"/>
              <a:t>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200" dirty="0"/>
              <a:t>Trust, performance, and efficiency becoming </a:t>
            </a:r>
            <a:r>
              <a:rPr lang="en-US" sz="1200" b="1" dirty="0"/>
              <a:t>key decision drivers</a:t>
            </a:r>
            <a:r>
              <a:rPr lang="en-US" sz="1200" dirty="0"/>
              <a:t> </a:t>
            </a:r>
          </a:p>
          <a:p>
            <a:pPr>
              <a:buNone/>
            </a:pPr>
            <a:br>
              <a:rPr lang="en-US" sz="1200" dirty="0"/>
            </a:br>
            <a:endParaRPr lang="en-US" sz="1200" dirty="0"/>
          </a:p>
          <a:p>
            <a:pPr>
              <a:buNone/>
            </a:pPr>
            <a:r>
              <a:rPr lang="en-US" sz="1600" b="1" dirty="0" err="1"/>
              <a:t>EzeAD’s</a:t>
            </a:r>
            <a:r>
              <a:rPr lang="en-US" sz="1600" b="1" dirty="0"/>
              <a:t> Opportunity Position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200" dirty="0"/>
              <a:t>Positioned at the intersection of </a:t>
            </a:r>
            <a:r>
              <a:rPr lang="en-US" sz="1200" b="1" dirty="0"/>
              <a:t>market demand + platform failure</a:t>
            </a:r>
            <a:r>
              <a:rPr lang="en-US" sz="1200" dirty="0"/>
              <a:t>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200" dirty="0"/>
              <a:t>Built to capture users from </a:t>
            </a:r>
            <a:r>
              <a:rPr lang="en-US" sz="1200" b="1" dirty="0"/>
              <a:t>multiple categories within one system</a:t>
            </a:r>
            <a:r>
              <a:rPr lang="en-US" sz="1200" dirty="0"/>
              <a:t>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200" dirty="0"/>
              <a:t>Ability to scale from </a:t>
            </a:r>
            <a:r>
              <a:rPr lang="en-US" sz="1200" b="1" dirty="0"/>
              <a:t>local markets → global commerce infrastructure</a:t>
            </a:r>
            <a:endParaRPr lang="en-US" sz="12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1A10FA8-281C-D228-6BD1-D7DAB8C6EDBE}"/>
              </a:ext>
            </a:extLst>
          </p:cNvPr>
          <p:cNvSpPr txBox="1"/>
          <p:nvPr/>
        </p:nvSpPr>
        <p:spPr>
          <a:xfrm>
            <a:off x="882650" y="8014862"/>
            <a:ext cx="6172200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b="1" dirty="0">
                <a:latin typeface="+mn-lt"/>
              </a:rPr>
              <a:t>The market is already massive and proven — the opportunity is to rebuild it with the right infrastructure.</a:t>
            </a:r>
            <a:endParaRPr lang="en-US" dirty="0">
              <a:latin typeface="+mn-lt"/>
            </a:endParaRPr>
          </a:p>
        </p:txBody>
      </p:sp>
    </p:spTree>
  </p:cSld>
  <p:clrMapOvr>
    <a:masterClrMapping/>
  </p:clrMapOvr>
  <p:transition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01650" y="437128"/>
            <a:ext cx="2649220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dirty="0">
                <a:solidFill>
                  <a:srgbClr val="0F162A"/>
                </a:solidFill>
                <a:latin typeface="Arial"/>
                <a:cs typeface="Arial"/>
              </a:rPr>
              <a:t>1. Investment </a:t>
            </a:r>
            <a:r>
              <a:rPr sz="2100" b="1" spc="-10" dirty="0">
                <a:solidFill>
                  <a:srgbClr val="0F162A"/>
                </a:solidFill>
                <a:latin typeface="Arial"/>
                <a:cs typeface="Arial"/>
              </a:rPr>
              <a:t>Thesis</a:t>
            </a:r>
            <a:endParaRPr sz="2100" dirty="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20394" y="4762500"/>
            <a:ext cx="5972175" cy="431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1100"/>
              </a:lnSpc>
              <a:spcBef>
                <a:spcPts val="100"/>
              </a:spcBef>
            </a:pPr>
            <a:r>
              <a:rPr sz="1200" dirty="0">
                <a:solidFill>
                  <a:srgbClr val="1C4DD8"/>
                </a:solidFill>
                <a:latin typeface="Arial MT"/>
                <a:cs typeface="Arial MT"/>
              </a:rPr>
              <a:t>The opportunity is not to build EzeAD. The opportunity is to activate, commercialize, </a:t>
            </a:r>
            <a:r>
              <a:rPr sz="1200" spc="-25" dirty="0">
                <a:solidFill>
                  <a:srgbClr val="1C4DD8"/>
                </a:solidFill>
                <a:latin typeface="Arial MT"/>
                <a:cs typeface="Arial MT"/>
              </a:rPr>
              <a:t>and </a:t>
            </a:r>
            <a:r>
              <a:rPr sz="1200" dirty="0">
                <a:solidFill>
                  <a:srgbClr val="1C4DD8"/>
                </a:solidFill>
                <a:latin typeface="Arial MT"/>
                <a:cs typeface="Arial MT"/>
              </a:rPr>
              <a:t>scale </a:t>
            </a:r>
            <a:r>
              <a:rPr sz="1200" spc="-25" dirty="0">
                <a:solidFill>
                  <a:srgbClr val="1C4DD8"/>
                </a:solidFill>
                <a:latin typeface="Arial MT"/>
                <a:cs typeface="Arial MT"/>
              </a:rPr>
              <a:t>it.</a:t>
            </a:r>
            <a:endParaRPr sz="1200" dirty="0">
              <a:latin typeface="Arial MT"/>
              <a:cs typeface="Arial MT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FE022A0-187C-99F3-68DB-13925693F5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050" y="5448300"/>
            <a:ext cx="5219700" cy="5219700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373F09D1-5BDE-76FC-40F1-FF1CB7B3417F}"/>
              </a:ext>
            </a:extLst>
          </p:cNvPr>
          <p:cNvSpPr txBox="1"/>
          <p:nvPr/>
        </p:nvSpPr>
        <p:spPr>
          <a:xfrm>
            <a:off x="629284" y="824562"/>
            <a:ext cx="6501766" cy="41857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b="1" dirty="0">
                <a:latin typeface="+mj-lt"/>
              </a:rPr>
              <a:t>De-risked, fully built platform</a:t>
            </a:r>
            <a:r>
              <a:rPr lang="en-US" sz="1400" dirty="0">
                <a:latin typeface="+mj-lt"/>
              </a:rPr>
              <a:t> — 4+ years of development with a </a:t>
            </a:r>
            <a:r>
              <a:rPr lang="en-US" sz="1400" b="1" dirty="0">
                <a:latin typeface="+mj-lt"/>
              </a:rPr>
              <a:t>live marketplace and mobile apps already operational </a:t>
            </a:r>
          </a:p>
          <a:p>
            <a:endParaRPr lang="en-US" sz="1400" b="1" dirty="0">
              <a:latin typeface="+mj-lt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b="1" dirty="0">
                <a:latin typeface="+mj-lt"/>
              </a:rPr>
              <a:t>Category-defining ecosystem</a:t>
            </a:r>
            <a:r>
              <a:rPr lang="en-US" sz="1400" dirty="0">
                <a:latin typeface="+mj-lt"/>
              </a:rPr>
              <a:t> — classifieds, services, jobs, auctions, and business tools integrated into </a:t>
            </a:r>
            <a:r>
              <a:rPr lang="en-US" sz="1400" b="1" dirty="0">
                <a:latin typeface="+mj-lt"/>
              </a:rPr>
              <a:t>one scalable platform </a:t>
            </a:r>
          </a:p>
          <a:p>
            <a:endParaRPr lang="en-US" sz="1400" b="1" dirty="0">
              <a:latin typeface="+mj-lt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b="1" dirty="0">
                <a:latin typeface="+mj-lt"/>
              </a:rPr>
              <a:t>AI-powered growth engine</a:t>
            </a:r>
            <a:r>
              <a:rPr lang="en-US" sz="1400" dirty="0">
                <a:latin typeface="+mj-lt"/>
              </a:rPr>
              <a:t> — optimizing </a:t>
            </a:r>
            <a:r>
              <a:rPr lang="en-US" sz="1400" b="1" dirty="0">
                <a:latin typeface="+mj-lt"/>
              </a:rPr>
              <a:t>listing quality, visibility, and conversion performance at scale </a:t>
            </a:r>
          </a:p>
          <a:p>
            <a:endParaRPr lang="en-US" sz="1400" b="1" dirty="0">
              <a:latin typeface="+mj-lt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b="1" dirty="0">
                <a:latin typeface="+mj-lt"/>
              </a:rPr>
              <a:t>Solving a proven broken market</a:t>
            </a:r>
            <a:r>
              <a:rPr lang="en-US" sz="1400" dirty="0">
                <a:latin typeface="+mj-lt"/>
              </a:rPr>
              <a:t> — addressing global failures in </a:t>
            </a:r>
            <a:r>
              <a:rPr lang="en-US" sz="1400" b="1" dirty="0">
                <a:latin typeface="+mj-lt"/>
              </a:rPr>
              <a:t>trust, user experience, and fragmented commerce systems </a:t>
            </a:r>
          </a:p>
          <a:p>
            <a:endParaRPr lang="en-US" sz="1400" b="1" dirty="0">
              <a:latin typeface="+mj-lt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b="1" dirty="0">
                <a:latin typeface="+mj-lt"/>
              </a:rPr>
              <a:t>Multiple monetization layers ready</a:t>
            </a:r>
            <a:r>
              <a:rPr lang="en-US" sz="1400" dirty="0">
                <a:latin typeface="+mj-lt"/>
              </a:rPr>
              <a:t> — </a:t>
            </a:r>
            <a:r>
              <a:rPr lang="en-US" sz="1400" b="1" dirty="0">
                <a:latin typeface="+mj-lt"/>
              </a:rPr>
              <a:t>subscriptions, featured visibility, lead generation, and transaction-based revenue </a:t>
            </a:r>
          </a:p>
          <a:p>
            <a:endParaRPr lang="en-US" sz="1400" b="1" dirty="0">
              <a:latin typeface="+mj-lt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b="1" dirty="0">
                <a:latin typeface="+mj-lt"/>
              </a:rPr>
              <a:t>Scalable acquisition model</a:t>
            </a:r>
            <a:r>
              <a:rPr lang="en-US" sz="1400" dirty="0">
                <a:latin typeface="+mj-lt"/>
              </a:rPr>
              <a:t> — freemium entry enabling </a:t>
            </a:r>
            <a:r>
              <a:rPr lang="en-US" sz="1400" b="1" dirty="0">
                <a:latin typeface="+mj-lt"/>
              </a:rPr>
              <a:t>rapid user growth and strong network effects</a:t>
            </a:r>
          </a:p>
          <a:p>
            <a:endParaRPr lang="en-US" sz="1400" b="1" dirty="0">
              <a:latin typeface="+mn-lt"/>
            </a:endParaRPr>
          </a:p>
          <a:p>
            <a:endParaRPr lang="en-US" sz="1400" dirty="0">
              <a:latin typeface="+mn-lt"/>
            </a:endParaRPr>
          </a:p>
        </p:txBody>
      </p:sp>
    </p:spTree>
  </p:cSld>
  <p:clrMapOvr>
    <a:masterClrMapping/>
  </p:clrMapOvr>
  <p:transition>
    <p:cut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46100" y="596900"/>
            <a:ext cx="3522979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2100" b="1" dirty="0">
                <a:solidFill>
                  <a:srgbClr val="0F162A"/>
                </a:solidFill>
                <a:latin typeface="Arial"/>
                <a:cs typeface="Arial"/>
              </a:rPr>
              <a:t>19</a:t>
            </a:r>
            <a:r>
              <a:rPr sz="2100" b="1" dirty="0">
                <a:solidFill>
                  <a:srgbClr val="0F162A"/>
                </a:solidFill>
                <a:latin typeface="Arial"/>
                <a:cs typeface="Arial"/>
              </a:rPr>
              <a:t>. Competitive </a:t>
            </a:r>
            <a:r>
              <a:rPr sz="2100" b="1" spc="-10" dirty="0">
                <a:solidFill>
                  <a:srgbClr val="0F162A"/>
                </a:solidFill>
                <a:latin typeface="Arial"/>
                <a:cs typeface="Arial"/>
              </a:rPr>
              <a:t>Positioning</a:t>
            </a:r>
            <a:endParaRPr sz="2100" dirty="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80438" y="8184634"/>
            <a:ext cx="6195060" cy="41465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950" b="1" dirty="0">
                <a:latin typeface="Arial"/>
                <a:cs typeface="Arial"/>
              </a:rPr>
              <a:t>Supporting</a:t>
            </a:r>
            <a:r>
              <a:rPr sz="950" b="1" spc="155" dirty="0">
                <a:latin typeface="Arial"/>
                <a:cs typeface="Arial"/>
              </a:rPr>
              <a:t> </a:t>
            </a:r>
            <a:r>
              <a:rPr sz="950" b="1" spc="-20" dirty="0">
                <a:latin typeface="Arial"/>
                <a:cs typeface="Arial"/>
              </a:rPr>
              <a:t>Links</a:t>
            </a:r>
            <a:endParaRPr sz="95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50"/>
              </a:spcBef>
            </a:pPr>
            <a:r>
              <a:rPr sz="950" dirty="0">
                <a:solidFill>
                  <a:srgbClr val="1C4DD8"/>
                </a:solidFill>
                <a:latin typeface="Arial MT"/>
                <a:cs typeface="Arial MT"/>
              </a:rPr>
              <a:t>Comparison</a:t>
            </a:r>
            <a:r>
              <a:rPr sz="950" spc="420" dirty="0">
                <a:solidFill>
                  <a:srgbClr val="1C4DD8"/>
                </a:solidFill>
                <a:latin typeface="Arial MT"/>
                <a:cs typeface="Arial MT"/>
              </a:rPr>
              <a:t> </a:t>
            </a:r>
            <a:r>
              <a:rPr sz="950" dirty="0">
                <a:solidFill>
                  <a:srgbClr val="1C4DD8"/>
                </a:solidFill>
                <a:latin typeface="Arial MT"/>
                <a:cs typeface="Arial MT"/>
              </a:rPr>
              <a:t>Positioning:</a:t>
            </a:r>
            <a:r>
              <a:rPr sz="950" spc="425" dirty="0">
                <a:solidFill>
                  <a:srgbClr val="1C4DD8"/>
                </a:solidFill>
                <a:latin typeface="Arial MT"/>
                <a:cs typeface="Arial MT"/>
              </a:rPr>
              <a:t> </a:t>
            </a:r>
            <a:r>
              <a:rPr sz="950" dirty="0">
                <a:solidFill>
                  <a:srgbClr val="1C4DD8"/>
                </a:solidFill>
                <a:latin typeface="Arial MT"/>
                <a:cs typeface="Arial MT"/>
                <a:hlinkClick r:id="rId2"/>
              </a:rPr>
              <a:t>https://www.ezead.com/blog/ezead-vs-facebook-marketplace-buying-selling-</a:t>
            </a:r>
            <a:r>
              <a:rPr sz="950" spc="-10" dirty="0">
                <a:solidFill>
                  <a:srgbClr val="1C4DD8"/>
                </a:solidFill>
                <a:latin typeface="Arial MT"/>
                <a:cs typeface="Arial MT"/>
                <a:hlinkClick r:id="rId2"/>
              </a:rPr>
              <a:t>comparison</a:t>
            </a:r>
            <a:endParaRPr sz="950" dirty="0">
              <a:latin typeface="Arial MT"/>
              <a:cs typeface="Arial MT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5B148C4-1A83-0D13-B429-259A721AB47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0850" y="8711902"/>
            <a:ext cx="1981498" cy="198149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FDB0D75-91FB-AC00-BB76-8E0C3DB5FD78}"/>
              </a:ext>
            </a:extLst>
          </p:cNvPr>
          <p:cNvSpPr txBox="1"/>
          <p:nvPr/>
        </p:nvSpPr>
        <p:spPr>
          <a:xfrm>
            <a:off x="958849" y="1028998"/>
            <a:ext cx="634047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 err="1">
                <a:solidFill>
                  <a:srgbClr val="0070C0"/>
                </a:solidFill>
                <a:latin typeface="+mn-lt"/>
              </a:rPr>
              <a:t>EzeAD</a:t>
            </a:r>
            <a:r>
              <a:rPr lang="en-US" sz="1600" b="1" dirty="0">
                <a:solidFill>
                  <a:srgbClr val="0070C0"/>
                </a:solidFill>
                <a:latin typeface="+mn-lt"/>
              </a:rPr>
              <a:t> is not competing within the marketplace category — it is redefining it</a:t>
            </a:r>
            <a:endParaRPr lang="en-US" sz="1600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98DA7A5-4140-DD27-0C52-0CF44892843C}"/>
              </a:ext>
            </a:extLst>
          </p:cNvPr>
          <p:cNvSpPr txBox="1"/>
          <p:nvPr/>
        </p:nvSpPr>
        <p:spPr>
          <a:xfrm>
            <a:off x="958849" y="1640701"/>
            <a:ext cx="5791202" cy="53245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1600" b="1" dirty="0">
                <a:latin typeface="+mj-lt"/>
              </a:rPr>
              <a:t>Fragmented Competitors vs Unified Platform</a:t>
            </a:r>
          </a:p>
          <a:p>
            <a:pPr marL="171450" indent="-171450">
              <a:buFont typeface="Courier New" panose="02070309020205020404" pitchFamily="49" charset="0"/>
              <a:buChar char="o"/>
            </a:pPr>
            <a:r>
              <a:rPr lang="en-US" sz="1200" b="1" dirty="0">
                <a:latin typeface="+mn-lt"/>
              </a:rPr>
              <a:t>Facebook Marketplace</a:t>
            </a:r>
            <a:r>
              <a:rPr lang="en-US" sz="1200" dirty="0">
                <a:latin typeface="+mn-lt"/>
              </a:rPr>
              <a:t> → social-first, unstructured transactions </a:t>
            </a:r>
          </a:p>
          <a:p>
            <a:pPr marL="171450" indent="-171450">
              <a:buFont typeface="Courier New" panose="02070309020205020404" pitchFamily="49" charset="0"/>
              <a:buChar char="o"/>
            </a:pPr>
            <a:r>
              <a:rPr lang="en-US" sz="1200" b="1" dirty="0">
                <a:latin typeface="+mn-lt"/>
              </a:rPr>
              <a:t>eBay</a:t>
            </a:r>
            <a:r>
              <a:rPr lang="en-US" sz="1200" dirty="0">
                <a:latin typeface="+mn-lt"/>
              </a:rPr>
              <a:t> → complex, fee-heavy marketplace </a:t>
            </a:r>
          </a:p>
          <a:p>
            <a:pPr marL="171450" indent="-171450">
              <a:buFont typeface="Courier New" panose="02070309020205020404" pitchFamily="49" charset="0"/>
              <a:buChar char="o"/>
            </a:pPr>
            <a:r>
              <a:rPr lang="en-US" sz="1200" b="1" dirty="0">
                <a:latin typeface="+mn-lt"/>
              </a:rPr>
              <a:t>Craigslist</a:t>
            </a:r>
            <a:r>
              <a:rPr lang="en-US" sz="1200" dirty="0">
                <a:latin typeface="+mn-lt"/>
              </a:rPr>
              <a:t> → outdated, minimal infrastructure </a:t>
            </a:r>
          </a:p>
          <a:p>
            <a:pPr marL="171450" indent="-171450">
              <a:buFont typeface="Courier New" panose="02070309020205020404" pitchFamily="49" charset="0"/>
              <a:buChar char="o"/>
            </a:pPr>
            <a:r>
              <a:rPr lang="en-US" sz="1200" b="1" dirty="0">
                <a:latin typeface="+mn-lt"/>
              </a:rPr>
              <a:t>Kijiji</a:t>
            </a:r>
            <a:r>
              <a:rPr lang="en-US" sz="1200" dirty="0">
                <a:latin typeface="+mn-lt"/>
              </a:rPr>
              <a:t> → limited scalability and inconsistent UX </a:t>
            </a:r>
          </a:p>
          <a:p>
            <a:pPr marL="171450" indent="-171450">
              <a:buFont typeface="Courier New" panose="02070309020205020404" pitchFamily="49" charset="0"/>
              <a:buChar char="o"/>
            </a:pPr>
            <a:r>
              <a:rPr lang="en-US" sz="1200" b="1" dirty="0">
                <a:latin typeface="+mn-lt"/>
              </a:rPr>
              <a:t>Shopify</a:t>
            </a:r>
            <a:r>
              <a:rPr lang="en-US" sz="1200" dirty="0">
                <a:latin typeface="+mn-lt"/>
              </a:rPr>
              <a:t> → requires multiple tools to operate </a:t>
            </a:r>
          </a:p>
          <a:p>
            <a:r>
              <a:rPr lang="en-US" sz="1200" dirty="0">
                <a:latin typeface="+mn-lt"/>
              </a:rPr>
              <a:t>👉 </a:t>
            </a:r>
            <a:r>
              <a:rPr lang="en-US" sz="1200" b="1" dirty="0" err="1">
                <a:latin typeface="+mn-lt"/>
              </a:rPr>
              <a:t>EzeAD</a:t>
            </a:r>
            <a:r>
              <a:rPr lang="en-US" sz="1200" b="1" dirty="0">
                <a:latin typeface="+mn-lt"/>
              </a:rPr>
              <a:t> combines all core functions into one integrated ecosystem</a:t>
            </a:r>
            <a:endParaRPr lang="en-US" sz="1200" dirty="0">
              <a:latin typeface="+mn-lt"/>
            </a:endParaRPr>
          </a:p>
          <a:p>
            <a:pPr>
              <a:buNone/>
            </a:pPr>
            <a:br>
              <a:rPr lang="en-US" sz="1200" dirty="0">
                <a:latin typeface="+mn-lt"/>
              </a:rPr>
            </a:br>
            <a:endParaRPr lang="en-US" sz="1200" dirty="0">
              <a:latin typeface="+mn-lt"/>
            </a:endParaRPr>
          </a:p>
          <a:p>
            <a:pPr>
              <a:buNone/>
            </a:pPr>
            <a:r>
              <a:rPr lang="en-US" sz="1600" b="1" dirty="0">
                <a:latin typeface="+mj-lt"/>
              </a:rPr>
              <a:t>Where Competitors Fall Short</a:t>
            </a:r>
          </a:p>
          <a:p>
            <a:pPr marL="171450" indent="-171450">
              <a:buFont typeface="Courier New" panose="02070309020205020404" pitchFamily="49" charset="0"/>
              <a:buChar char="o"/>
            </a:pPr>
            <a:r>
              <a:rPr lang="en-US" sz="1200" dirty="0">
                <a:latin typeface="+mn-lt"/>
              </a:rPr>
              <a:t>Weak </a:t>
            </a:r>
            <a:r>
              <a:rPr lang="en-US" sz="1200" b="1" dirty="0">
                <a:latin typeface="+mn-lt"/>
              </a:rPr>
              <a:t>trust and verification systems</a:t>
            </a:r>
            <a:r>
              <a:rPr lang="en-US" sz="1200" dirty="0">
                <a:latin typeface="+mn-lt"/>
              </a:rPr>
              <a:t> </a:t>
            </a:r>
          </a:p>
          <a:p>
            <a:pPr marL="171450" indent="-171450">
              <a:buFont typeface="Courier New" panose="02070309020205020404" pitchFamily="49" charset="0"/>
              <a:buChar char="o"/>
            </a:pPr>
            <a:r>
              <a:rPr lang="en-US" sz="1200" dirty="0">
                <a:latin typeface="+mn-lt"/>
              </a:rPr>
              <a:t>Fragmented user journeys across </a:t>
            </a:r>
            <a:r>
              <a:rPr lang="en-US" sz="1200" b="1" dirty="0">
                <a:latin typeface="+mn-lt"/>
              </a:rPr>
              <a:t>multiple platforms</a:t>
            </a:r>
            <a:r>
              <a:rPr lang="en-US" sz="1200" dirty="0">
                <a:latin typeface="+mn-lt"/>
              </a:rPr>
              <a:t> </a:t>
            </a:r>
          </a:p>
          <a:p>
            <a:pPr marL="171450" indent="-171450">
              <a:buFont typeface="Courier New" panose="02070309020205020404" pitchFamily="49" charset="0"/>
              <a:buChar char="o"/>
            </a:pPr>
            <a:r>
              <a:rPr lang="en-US" sz="1200" dirty="0">
                <a:latin typeface="+mn-lt"/>
              </a:rPr>
              <a:t>Increasing reliance on </a:t>
            </a:r>
            <a:r>
              <a:rPr lang="en-US" sz="1200" b="1" dirty="0">
                <a:latin typeface="+mn-lt"/>
              </a:rPr>
              <a:t>ads and pay-to-play visibility</a:t>
            </a:r>
            <a:r>
              <a:rPr lang="en-US" sz="1200" dirty="0">
                <a:latin typeface="+mn-lt"/>
              </a:rPr>
              <a:t> </a:t>
            </a:r>
          </a:p>
          <a:p>
            <a:pPr marL="171450" indent="-171450">
              <a:buFont typeface="Courier New" panose="02070309020205020404" pitchFamily="49" charset="0"/>
              <a:buChar char="o"/>
            </a:pPr>
            <a:r>
              <a:rPr lang="en-US" sz="1200" dirty="0">
                <a:latin typeface="+mn-lt"/>
              </a:rPr>
              <a:t>Poor alignment between </a:t>
            </a:r>
            <a:r>
              <a:rPr lang="en-US" sz="1200" b="1" dirty="0">
                <a:latin typeface="+mn-lt"/>
              </a:rPr>
              <a:t>platform success and user success</a:t>
            </a:r>
            <a:r>
              <a:rPr lang="en-US" sz="1200" dirty="0">
                <a:latin typeface="+mn-lt"/>
              </a:rPr>
              <a:t> </a:t>
            </a:r>
          </a:p>
          <a:p>
            <a:pPr>
              <a:buNone/>
            </a:pPr>
            <a:br>
              <a:rPr lang="en-US" sz="1200" dirty="0">
                <a:latin typeface="+mn-lt"/>
              </a:rPr>
            </a:br>
            <a:endParaRPr lang="en-US" sz="1200" dirty="0">
              <a:latin typeface="+mn-lt"/>
            </a:endParaRPr>
          </a:p>
          <a:p>
            <a:pPr>
              <a:buNone/>
            </a:pPr>
            <a:r>
              <a:rPr lang="en-US" sz="1600" b="1" dirty="0" err="1">
                <a:latin typeface="+mj-lt"/>
              </a:rPr>
              <a:t>EzeAD</a:t>
            </a:r>
            <a:r>
              <a:rPr lang="en-US" sz="1600" b="1" dirty="0">
                <a:latin typeface="+mj-lt"/>
              </a:rPr>
              <a:t> Structural Advantage</a:t>
            </a:r>
          </a:p>
          <a:p>
            <a:pPr marL="171450" indent="-171450">
              <a:buFont typeface="Courier New" panose="02070309020205020404" pitchFamily="49" charset="0"/>
              <a:buChar char="o"/>
            </a:pPr>
            <a:r>
              <a:rPr lang="en-US" sz="1200" b="1" dirty="0">
                <a:latin typeface="+mn-lt"/>
              </a:rPr>
              <a:t>All-in-one commerce ecosystem</a:t>
            </a:r>
            <a:r>
              <a:rPr lang="en-US" sz="1200" dirty="0">
                <a:latin typeface="+mn-lt"/>
              </a:rPr>
              <a:t> (listings + services + jobs + auctions + business tools) </a:t>
            </a:r>
          </a:p>
          <a:p>
            <a:pPr marL="171450" indent="-171450">
              <a:buFont typeface="Courier New" panose="02070309020205020404" pitchFamily="49" charset="0"/>
              <a:buChar char="o"/>
            </a:pPr>
            <a:r>
              <a:rPr lang="en-US" sz="1200" b="1" dirty="0">
                <a:latin typeface="+mn-lt"/>
              </a:rPr>
              <a:t>AI-powered performance optimization</a:t>
            </a:r>
            <a:r>
              <a:rPr lang="en-US" sz="1200" dirty="0">
                <a:latin typeface="+mn-lt"/>
              </a:rPr>
              <a:t> </a:t>
            </a:r>
          </a:p>
          <a:p>
            <a:pPr marL="171450" indent="-171450">
              <a:buFont typeface="Courier New" panose="02070309020205020404" pitchFamily="49" charset="0"/>
              <a:buChar char="o"/>
            </a:pPr>
            <a:r>
              <a:rPr lang="en-US" sz="1200" b="1" dirty="0">
                <a:latin typeface="+mn-lt"/>
              </a:rPr>
              <a:t>Trust-first infrastructure with built-in moderation</a:t>
            </a:r>
            <a:r>
              <a:rPr lang="en-US" sz="1200" dirty="0">
                <a:latin typeface="+mn-lt"/>
              </a:rPr>
              <a:t> </a:t>
            </a:r>
          </a:p>
          <a:p>
            <a:pPr marL="171450" indent="-171450">
              <a:buFont typeface="Courier New" panose="02070309020205020404" pitchFamily="49" charset="0"/>
              <a:buChar char="o"/>
            </a:pPr>
            <a:r>
              <a:rPr lang="en-US" sz="1200" b="1" dirty="0">
                <a:latin typeface="+mn-lt"/>
              </a:rPr>
              <a:t>Performance-based visibility (not pay-to-play)</a:t>
            </a:r>
            <a:r>
              <a:rPr lang="en-US" sz="1200" dirty="0">
                <a:latin typeface="+mn-lt"/>
              </a:rPr>
              <a:t> </a:t>
            </a:r>
          </a:p>
          <a:p>
            <a:pPr marL="171450" indent="-171450">
              <a:buFont typeface="Courier New" panose="02070309020205020404" pitchFamily="49" charset="0"/>
              <a:buChar char="o"/>
            </a:pPr>
            <a:r>
              <a:rPr lang="en-US" sz="1200" b="1" dirty="0">
                <a:latin typeface="+mn-lt"/>
              </a:rPr>
              <a:t>High-performance system (~399/400 </a:t>
            </a:r>
            <a:r>
              <a:rPr lang="en-US" sz="1200" b="1" dirty="0" err="1">
                <a:latin typeface="+mn-lt"/>
              </a:rPr>
              <a:t>PageSpeed</a:t>
            </a:r>
            <a:r>
              <a:rPr lang="en-US" sz="1200" b="1" dirty="0">
                <a:latin typeface="+mn-lt"/>
              </a:rPr>
              <a:t>)</a:t>
            </a:r>
            <a:r>
              <a:rPr lang="en-US" sz="1200" dirty="0">
                <a:latin typeface="+mn-lt"/>
              </a:rPr>
              <a:t> </a:t>
            </a:r>
          </a:p>
          <a:p>
            <a:pPr>
              <a:buNone/>
            </a:pPr>
            <a:br>
              <a:rPr lang="en-US" sz="1200" dirty="0">
                <a:latin typeface="+mn-lt"/>
              </a:rPr>
            </a:br>
            <a:endParaRPr lang="en-US" sz="1200" dirty="0">
              <a:latin typeface="+mn-lt"/>
            </a:endParaRPr>
          </a:p>
          <a:p>
            <a:pPr>
              <a:buNone/>
            </a:pPr>
            <a:r>
              <a:rPr lang="en-US" sz="1600" b="1" dirty="0">
                <a:latin typeface="+mj-lt"/>
              </a:rPr>
              <a:t>Positioning Shift</a:t>
            </a:r>
          </a:p>
          <a:p>
            <a:pPr marL="171450" indent="-171450">
              <a:buFont typeface="Courier New" panose="02070309020205020404" pitchFamily="49" charset="0"/>
              <a:buChar char="o"/>
            </a:pPr>
            <a:r>
              <a:rPr lang="en-US" sz="1200" dirty="0">
                <a:latin typeface="+mn-lt"/>
              </a:rPr>
              <a:t>Competitors = </a:t>
            </a:r>
            <a:r>
              <a:rPr lang="en-US" sz="1200" b="1" dirty="0">
                <a:latin typeface="+mn-lt"/>
              </a:rPr>
              <a:t>single-purpose platforms</a:t>
            </a:r>
            <a:r>
              <a:rPr lang="en-US" sz="1200" dirty="0">
                <a:latin typeface="+mn-lt"/>
              </a:rPr>
              <a:t> </a:t>
            </a:r>
          </a:p>
          <a:p>
            <a:pPr marL="171450" indent="-171450">
              <a:buFont typeface="Courier New" panose="02070309020205020404" pitchFamily="49" charset="0"/>
              <a:buChar char="o"/>
            </a:pPr>
            <a:r>
              <a:rPr lang="en-US" sz="1200" dirty="0" err="1">
                <a:latin typeface="+mn-lt"/>
              </a:rPr>
              <a:t>EzeAD</a:t>
            </a:r>
            <a:r>
              <a:rPr lang="en-US" sz="1200" dirty="0">
                <a:latin typeface="+mn-lt"/>
              </a:rPr>
              <a:t> = </a:t>
            </a:r>
            <a:r>
              <a:rPr lang="en-US" sz="1200" b="1" dirty="0">
                <a:latin typeface="+mn-lt"/>
              </a:rPr>
              <a:t>multi-layer infrastructure platform</a:t>
            </a:r>
            <a:endParaRPr lang="en-US" sz="1200" dirty="0">
              <a:latin typeface="+mn-lt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149CCBE-6FC5-AE7F-C68F-AC5860D2F5B5}"/>
              </a:ext>
            </a:extLst>
          </p:cNvPr>
          <p:cNvSpPr txBox="1"/>
          <p:nvPr/>
        </p:nvSpPr>
        <p:spPr>
          <a:xfrm>
            <a:off x="980438" y="7099300"/>
            <a:ext cx="6195059" cy="92333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b="1" dirty="0"/>
              <a:t>While competitors operate as isolated tools, </a:t>
            </a:r>
            <a:r>
              <a:rPr lang="en-US" b="1" dirty="0" err="1"/>
              <a:t>EzeAD</a:t>
            </a:r>
            <a:r>
              <a:rPr lang="en-US" b="1" dirty="0"/>
              <a:t> functions as a unified system — designed to replace, not compete.</a:t>
            </a:r>
            <a:endParaRPr lang="en-US" dirty="0"/>
          </a:p>
        </p:txBody>
      </p:sp>
    </p:spTree>
  </p:cSld>
  <p:clrMapOvr>
    <a:masterClrMapping/>
  </p:clrMapOvr>
  <p:transition>
    <p:cut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46100" y="596900"/>
            <a:ext cx="429323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2100" b="1" dirty="0">
                <a:solidFill>
                  <a:srgbClr val="0F162A"/>
                </a:solidFill>
                <a:latin typeface="+mj-lt"/>
                <a:cs typeface="Arial"/>
              </a:rPr>
              <a:t>20</a:t>
            </a:r>
            <a:r>
              <a:rPr sz="2100" b="1" dirty="0">
                <a:solidFill>
                  <a:srgbClr val="0F162A"/>
                </a:solidFill>
                <a:latin typeface="+mj-lt"/>
                <a:cs typeface="Arial"/>
              </a:rPr>
              <a:t>.</a:t>
            </a:r>
            <a:r>
              <a:rPr sz="2100" b="1" spc="-45" dirty="0">
                <a:solidFill>
                  <a:srgbClr val="0F162A"/>
                </a:solidFill>
                <a:latin typeface="+mj-lt"/>
                <a:cs typeface="Arial"/>
              </a:rPr>
              <a:t> </a:t>
            </a:r>
            <a:r>
              <a:rPr sz="2100" b="1" dirty="0">
                <a:solidFill>
                  <a:srgbClr val="0F162A"/>
                </a:solidFill>
                <a:latin typeface="+mj-lt"/>
                <a:cs typeface="Arial"/>
              </a:rPr>
              <a:t>Core</a:t>
            </a:r>
            <a:r>
              <a:rPr sz="2100" b="1" spc="-45" dirty="0">
                <a:solidFill>
                  <a:srgbClr val="0F162A"/>
                </a:solidFill>
                <a:latin typeface="+mj-lt"/>
                <a:cs typeface="Arial"/>
              </a:rPr>
              <a:t> </a:t>
            </a:r>
            <a:r>
              <a:rPr sz="2100" b="1" dirty="0">
                <a:solidFill>
                  <a:srgbClr val="0F162A"/>
                </a:solidFill>
                <a:latin typeface="+mj-lt"/>
                <a:cs typeface="Arial"/>
              </a:rPr>
              <a:t>Monetization</a:t>
            </a:r>
            <a:r>
              <a:rPr sz="2100" b="1" spc="-40" dirty="0">
                <a:solidFill>
                  <a:srgbClr val="0F162A"/>
                </a:solidFill>
                <a:latin typeface="+mj-lt"/>
                <a:cs typeface="Arial"/>
              </a:rPr>
              <a:t> </a:t>
            </a:r>
            <a:r>
              <a:rPr sz="2100" b="1" spc="-10" dirty="0">
                <a:solidFill>
                  <a:srgbClr val="0F162A"/>
                </a:solidFill>
                <a:latin typeface="+mj-lt"/>
                <a:cs typeface="Arial"/>
              </a:rPr>
              <a:t>Philosophy</a:t>
            </a:r>
            <a:endParaRPr sz="2100" dirty="0">
              <a:latin typeface="+mj-lt"/>
              <a:cs typeface="Arial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558FDC2-CF4D-0A06-7577-4EA31A25D5A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4279" y="8326438"/>
            <a:ext cx="2325371" cy="232537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904399E-DECE-6635-98C0-C054A0692E87}"/>
              </a:ext>
            </a:extLst>
          </p:cNvPr>
          <p:cNvSpPr txBox="1"/>
          <p:nvPr/>
        </p:nvSpPr>
        <p:spPr>
          <a:xfrm>
            <a:off x="882650" y="1028700"/>
            <a:ext cx="6858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0070C0"/>
                </a:solidFill>
              </a:rPr>
              <a:t>Monetization aligned with user success — not platform extraction</a:t>
            </a:r>
            <a:endParaRPr lang="en-US" sz="1600" dirty="0">
              <a:solidFill>
                <a:srgbClr val="0070C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6E3CD1C-8556-3674-0979-CCCFB9468F0F}"/>
              </a:ext>
            </a:extLst>
          </p:cNvPr>
          <p:cNvSpPr txBox="1"/>
          <p:nvPr/>
        </p:nvSpPr>
        <p:spPr>
          <a:xfrm>
            <a:off x="919480" y="1403548"/>
            <a:ext cx="6494462" cy="58785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1600" b="1" dirty="0">
                <a:latin typeface="+mn-lt"/>
              </a:rPr>
              <a:t>Value-Driven Monetization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+mn-lt"/>
              </a:rPr>
              <a:t>Revenue generated by </a:t>
            </a:r>
            <a:r>
              <a:rPr lang="en-US" sz="1200" b="1" dirty="0">
                <a:latin typeface="+mn-lt"/>
              </a:rPr>
              <a:t>enhancing user outcomes</a:t>
            </a:r>
            <a:r>
              <a:rPr lang="en-US" sz="1200" dirty="0">
                <a:latin typeface="+mn-lt"/>
              </a:rPr>
              <a:t>, not restricting access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+mn-lt"/>
              </a:rPr>
              <a:t>Users pay for </a:t>
            </a:r>
            <a:r>
              <a:rPr lang="en-US" sz="1200" b="1" dirty="0">
                <a:latin typeface="+mn-lt"/>
              </a:rPr>
              <a:t>visibility, performance, and results — not basic participation</a:t>
            </a:r>
            <a:r>
              <a:rPr lang="en-US" sz="1200" dirty="0">
                <a:latin typeface="+mn-lt"/>
              </a:rPr>
              <a:t>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+mn-lt"/>
              </a:rPr>
              <a:t>Designed to maximize </a:t>
            </a:r>
            <a:r>
              <a:rPr lang="en-US" sz="1200" b="1" dirty="0">
                <a:latin typeface="+mn-lt"/>
              </a:rPr>
              <a:t>long-term user retention and lifetime value</a:t>
            </a:r>
            <a:r>
              <a:rPr lang="en-US" sz="1200" dirty="0">
                <a:latin typeface="+mn-lt"/>
              </a:rPr>
              <a:t> </a:t>
            </a:r>
          </a:p>
          <a:p>
            <a:pPr>
              <a:buNone/>
            </a:pPr>
            <a:br>
              <a:rPr lang="en-US" sz="1200" dirty="0">
                <a:latin typeface="+mn-lt"/>
              </a:rPr>
            </a:br>
            <a:endParaRPr lang="en-US" sz="1200" dirty="0">
              <a:latin typeface="+mn-lt"/>
            </a:endParaRPr>
          </a:p>
          <a:p>
            <a:pPr>
              <a:buNone/>
            </a:pPr>
            <a:r>
              <a:rPr lang="en-US" sz="1600" b="1" dirty="0">
                <a:latin typeface="+mn-lt"/>
              </a:rPr>
              <a:t>Freemium Growth Engine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1" dirty="0">
                <a:latin typeface="+mn-lt"/>
              </a:rPr>
              <a:t>Free entry → frictionless adoption and rapid user growth</a:t>
            </a:r>
            <a:r>
              <a:rPr lang="en-US" sz="1200" dirty="0">
                <a:latin typeface="+mn-lt"/>
              </a:rPr>
              <a:t>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+mn-lt"/>
              </a:rPr>
              <a:t>Monetization layered on top of </a:t>
            </a:r>
            <a:r>
              <a:rPr lang="en-US" sz="1200" b="1" dirty="0">
                <a:latin typeface="+mn-lt"/>
              </a:rPr>
              <a:t>engaged, high-intent users</a:t>
            </a:r>
            <a:r>
              <a:rPr lang="en-US" sz="1200" dirty="0">
                <a:latin typeface="+mn-lt"/>
              </a:rPr>
              <a:t>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+mn-lt"/>
              </a:rPr>
              <a:t>Enables strong </a:t>
            </a:r>
            <a:r>
              <a:rPr lang="en-US" sz="1200" b="1" dirty="0">
                <a:latin typeface="+mn-lt"/>
              </a:rPr>
              <a:t>network effects and marketplace density</a:t>
            </a:r>
            <a:r>
              <a:rPr lang="en-US" sz="1200" dirty="0">
                <a:latin typeface="+mn-lt"/>
              </a:rPr>
              <a:t> </a:t>
            </a:r>
          </a:p>
          <a:p>
            <a:pPr>
              <a:buNone/>
            </a:pPr>
            <a:br>
              <a:rPr lang="en-US" sz="1600" dirty="0">
                <a:latin typeface="+mn-lt"/>
              </a:rPr>
            </a:br>
            <a:endParaRPr lang="en-US" sz="1600" dirty="0">
              <a:latin typeface="+mn-lt"/>
            </a:endParaRPr>
          </a:p>
          <a:p>
            <a:pPr>
              <a:buNone/>
            </a:pPr>
            <a:r>
              <a:rPr lang="en-US" sz="1600" b="1" dirty="0">
                <a:latin typeface="+mn-lt"/>
              </a:rPr>
              <a:t>Performance-Based Revenue Model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+mn-lt"/>
              </a:rPr>
              <a:t>Revenue tied to </a:t>
            </a:r>
            <a:r>
              <a:rPr lang="en-US" sz="1200" b="1" dirty="0">
                <a:latin typeface="+mn-lt"/>
              </a:rPr>
              <a:t>seller success and marketplace activity</a:t>
            </a:r>
            <a:r>
              <a:rPr lang="en-US" sz="1200" dirty="0">
                <a:latin typeface="+mn-lt"/>
              </a:rPr>
              <a:t>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+mn-lt"/>
              </a:rPr>
              <a:t>High-performing listings and businesses gain </a:t>
            </a:r>
            <a:r>
              <a:rPr lang="en-US" sz="1200" b="1" dirty="0">
                <a:latin typeface="+mn-lt"/>
              </a:rPr>
              <a:t>greater visibility and conversion</a:t>
            </a:r>
            <a:r>
              <a:rPr lang="en-US" sz="1200" dirty="0">
                <a:latin typeface="+mn-lt"/>
              </a:rPr>
              <a:t>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+mn-lt"/>
              </a:rPr>
              <a:t>Aligns platform incentives with </a:t>
            </a:r>
            <a:r>
              <a:rPr lang="en-US" sz="1200" b="1" dirty="0">
                <a:latin typeface="+mn-lt"/>
              </a:rPr>
              <a:t>user success and satisfaction</a:t>
            </a:r>
            <a:r>
              <a:rPr lang="en-US" sz="1200" dirty="0">
                <a:latin typeface="+mn-lt"/>
              </a:rPr>
              <a:t> </a:t>
            </a:r>
          </a:p>
          <a:p>
            <a:pPr>
              <a:buNone/>
            </a:pPr>
            <a:br>
              <a:rPr lang="en-US" sz="1200" dirty="0">
                <a:latin typeface="+mn-lt"/>
              </a:rPr>
            </a:br>
            <a:endParaRPr lang="en-US" sz="1200" dirty="0">
              <a:latin typeface="+mn-lt"/>
            </a:endParaRPr>
          </a:p>
          <a:p>
            <a:pPr>
              <a:buNone/>
            </a:pPr>
            <a:r>
              <a:rPr lang="en-US" sz="1600" b="1" dirty="0">
                <a:latin typeface="+mn-lt"/>
              </a:rPr>
              <a:t>Multiple Scalable Revenue Streams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1" dirty="0">
                <a:latin typeface="+mn-lt"/>
              </a:rPr>
              <a:t>Featured listings and visibility upgrades</a:t>
            </a:r>
            <a:r>
              <a:rPr lang="en-US" sz="1200" dirty="0">
                <a:latin typeface="+mn-lt"/>
              </a:rPr>
              <a:t>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1" dirty="0">
                <a:latin typeface="+mn-lt"/>
              </a:rPr>
              <a:t>Business subscriptions and premium accounts</a:t>
            </a:r>
            <a:r>
              <a:rPr lang="en-US" sz="1200" dirty="0">
                <a:latin typeface="+mn-lt"/>
              </a:rPr>
              <a:t>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1" dirty="0">
                <a:latin typeface="+mn-lt"/>
              </a:rPr>
              <a:t>Lead generation and performance-based promotion</a:t>
            </a:r>
            <a:r>
              <a:rPr lang="en-US" sz="1200" dirty="0">
                <a:latin typeface="+mn-lt"/>
              </a:rPr>
              <a:t>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+mn-lt"/>
              </a:rPr>
              <a:t>Future expansion into </a:t>
            </a:r>
            <a:r>
              <a:rPr lang="en-US" sz="1200" b="1" dirty="0">
                <a:latin typeface="+mn-lt"/>
              </a:rPr>
              <a:t>transactions, payments, and commerce tools</a:t>
            </a:r>
            <a:r>
              <a:rPr lang="en-US" sz="1200" dirty="0">
                <a:latin typeface="+mn-lt"/>
              </a:rPr>
              <a:t> </a:t>
            </a:r>
          </a:p>
          <a:p>
            <a:pPr>
              <a:buNone/>
            </a:pPr>
            <a:br>
              <a:rPr lang="en-US" sz="1200" dirty="0">
                <a:latin typeface="+mn-lt"/>
              </a:rPr>
            </a:br>
            <a:endParaRPr lang="en-US" sz="1200" dirty="0">
              <a:latin typeface="+mn-lt"/>
            </a:endParaRPr>
          </a:p>
          <a:p>
            <a:pPr>
              <a:buNone/>
            </a:pPr>
            <a:r>
              <a:rPr lang="en-US" sz="1600" b="1" dirty="0">
                <a:latin typeface="+mn-lt"/>
              </a:rPr>
              <a:t>Long-Term Monetization Strategy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+mn-lt"/>
              </a:rPr>
              <a:t>Start with </a:t>
            </a:r>
            <a:r>
              <a:rPr lang="en-US" sz="1200" b="1" dirty="0">
                <a:latin typeface="+mn-lt"/>
              </a:rPr>
              <a:t>light, user-friendly monetization</a:t>
            </a:r>
            <a:r>
              <a:rPr lang="en-US" sz="1200" dirty="0">
                <a:latin typeface="+mn-lt"/>
              </a:rPr>
              <a:t>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+mn-lt"/>
              </a:rPr>
              <a:t>Scale into </a:t>
            </a:r>
            <a:r>
              <a:rPr lang="en-US" sz="1200" b="1" dirty="0">
                <a:latin typeface="+mn-lt"/>
              </a:rPr>
              <a:t>recurring revenue and transaction-based models</a:t>
            </a:r>
            <a:r>
              <a:rPr lang="en-US" sz="1200" dirty="0">
                <a:latin typeface="+mn-lt"/>
              </a:rPr>
              <a:t>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+mn-lt"/>
              </a:rPr>
              <a:t>Build a </a:t>
            </a:r>
            <a:r>
              <a:rPr lang="en-US" sz="1200" b="1" dirty="0">
                <a:latin typeface="+mn-lt"/>
              </a:rPr>
              <a:t>sustainable, compounding revenue engine</a:t>
            </a:r>
            <a:endParaRPr lang="en-US" sz="1200" dirty="0">
              <a:latin typeface="+mn-lt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0B453E8-5235-08C4-A0EB-507DB7C2D630}"/>
              </a:ext>
            </a:extLst>
          </p:cNvPr>
          <p:cNvSpPr txBox="1"/>
          <p:nvPr/>
        </p:nvSpPr>
        <p:spPr>
          <a:xfrm>
            <a:off x="295750" y="7480300"/>
            <a:ext cx="7118191" cy="830997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en-US" sz="2400" b="1" dirty="0" err="1"/>
              <a:t>EzeAD</a:t>
            </a:r>
            <a:r>
              <a:rPr lang="en-US" sz="2400" b="1" dirty="0"/>
              <a:t> monetizes success — the more value users create, the more the platform grows.</a:t>
            </a:r>
            <a:endParaRPr lang="en-US" sz="2400" dirty="0"/>
          </a:p>
        </p:txBody>
      </p:sp>
    </p:spTree>
  </p:cSld>
  <p:clrMapOvr>
    <a:masterClrMapping/>
  </p:clrMapOvr>
  <p:transition>
    <p:cut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46100" y="596900"/>
            <a:ext cx="3731260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2100" b="1" dirty="0">
                <a:solidFill>
                  <a:srgbClr val="0F162A"/>
                </a:solidFill>
                <a:latin typeface="Arial"/>
                <a:cs typeface="Arial"/>
              </a:rPr>
              <a:t>21</a:t>
            </a:r>
            <a:r>
              <a:rPr sz="2100" b="1" dirty="0">
                <a:solidFill>
                  <a:srgbClr val="0F162A"/>
                </a:solidFill>
                <a:latin typeface="Arial"/>
                <a:cs typeface="Arial"/>
              </a:rPr>
              <a:t>.</a:t>
            </a:r>
            <a:r>
              <a:rPr sz="2100" b="1" spc="-15" dirty="0">
                <a:solidFill>
                  <a:srgbClr val="0F162A"/>
                </a:solidFill>
                <a:latin typeface="Arial"/>
                <a:cs typeface="Arial"/>
              </a:rPr>
              <a:t> </a:t>
            </a:r>
            <a:r>
              <a:rPr sz="2100" b="1" dirty="0">
                <a:solidFill>
                  <a:srgbClr val="0F162A"/>
                </a:solidFill>
                <a:latin typeface="Arial"/>
                <a:cs typeface="Arial"/>
              </a:rPr>
              <a:t>Revenue</a:t>
            </a:r>
            <a:r>
              <a:rPr sz="2100" b="1" spc="-10" dirty="0">
                <a:solidFill>
                  <a:srgbClr val="0F162A"/>
                </a:solidFill>
                <a:latin typeface="Arial"/>
                <a:cs typeface="Arial"/>
              </a:rPr>
              <a:t> </a:t>
            </a:r>
            <a:r>
              <a:rPr sz="2100" b="1" dirty="0">
                <a:solidFill>
                  <a:srgbClr val="0F162A"/>
                </a:solidFill>
                <a:latin typeface="Arial"/>
                <a:cs typeface="Arial"/>
              </a:rPr>
              <a:t>Model</a:t>
            </a:r>
            <a:r>
              <a:rPr sz="2100" b="1" spc="-15" dirty="0">
                <a:solidFill>
                  <a:srgbClr val="0F162A"/>
                </a:solidFill>
                <a:latin typeface="Arial"/>
                <a:cs typeface="Arial"/>
              </a:rPr>
              <a:t> </a:t>
            </a:r>
            <a:r>
              <a:rPr sz="2100" b="1" dirty="0">
                <a:solidFill>
                  <a:srgbClr val="0F162A"/>
                </a:solidFill>
                <a:latin typeface="Arial"/>
                <a:cs typeface="Arial"/>
              </a:rPr>
              <a:t>–</a:t>
            </a:r>
            <a:r>
              <a:rPr sz="2100" b="1" spc="-10" dirty="0">
                <a:solidFill>
                  <a:srgbClr val="0F162A"/>
                </a:solidFill>
                <a:latin typeface="Arial"/>
                <a:cs typeface="Arial"/>
              </a:rPr>
              <a:t> </a:t>
            </a:r>
            <a:r>
              <a:rPr sz="2100" b="1" dirty="0">
                <a:solidFill>
                  <a:srgbClr val="0F162A"/>
                </a:solidFill>
                <a:latin typeface="Arial"/>
                <a:cs typeface="Arial"/>
              </a:rPr>
              <a:t>Phase</a:t>
            </a:r>
            <a:r>
              <a:rPr sz="2100" b="1" spc="-15" dirty="0">
                <a:solidFill>
                  <a:srgbClr val="0F162A"/>
                </a:solidFill>
                <a:latin typeface="Arial"/>
                <a:cs typeface="Arial"/>
              </a:rPr>
              <a:t> </a:t>
            </a:r>
            <a:r>
              <a:rPr sz="2100" b="1" spc="-50" dirty="0">
                <a:solidFill>
                  <a:srgbClr val="0F162A"/>
                </a:solidFill>
                <a:latin typeface="Arial"/>
                <a:cs typeface="Arial"/>
              </a:rPr>
              <a:t>1</a:t>
            </a:r>
            <a:endParaRPr sz="2100" dirty="0">
              <a:latin typeface="Arial"/>
              <a:cs typeface="Arial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73B9FC0-CA96-2CF8-00CF-A2C9F1C6DE82}"/>
              </a:ext>
            </a:extLst>
          </p:cNvPr>
          <p:cNvSpPr txBox="1"/>
          <p:nvPr/>
        </p:nvSpPr>
        <p:spPr>
          <a:xfrm>
            <a:off x="958850" y="1003300"/>
            <a:ext cx="649209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+mj-lt"/>
              </a:rPr>
              <a:t>Early-stage monetization focused on validating demand and generating initial revenue</a:t>
            </a:r>
            <a:endParaRPr lang="en-US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862DAC5-5376-D8B4-E6A5-CB4C3F1528AB}"/>
              </a:ext>
            </a:extLst>
          </p:cNvPr>
          <p:cNvSpPr txBox="1"/>
          <p:nvPr/>
        </p:nvSpPr>
        <p:spPr>
          <a:xfrm>
            <a:off x="425375" y="2222500"/>
            <a:ext cx="37795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877AC52-E18F-59D3-22CF-18A115F283F6}"/>
              </a:ext>
            </a:extLst>
          </p:cNvPr>
          <p:cNvSpPr txBox="1"/>
          <p:nvPr/>
        </p:nvSpPr>
        <p:spPr>
          <a:xfrm>
            <a:off x="927099" y="1710591"/>
            <a:ext cx="6492091" cy="63094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1600" b="1" dirty="0">
                <a:latin typeface="+mj-lt"/>
              </a:rPr>
              <a:t>Core Monetization Channels (Phase 1)</a:t>
            </a:r>
          </a:p>
          <a:p>
            <a:pPr>
              <a:buNone/>
            </a:pPr>
            <a:endParaRPr lang="en-US" sz="1200" b="1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1" dirty="0"/>
              <a:t>Featured Listings &amp; Visibility Boosts</a:t>
            </a:r>
            <a:br>
              <a:rPr lang="en-US" sz="1200" dirty="0"/>
            </a:br>
            <a:r>
              <a:rPr lang="en-US" sz="1200" dirty="0"/>
              <a:t>Sellers pay to increase exposure → </a:t>
            </a:r>
            <a:r>
              <a:rPr lang="en-US" sz="1200" b="1" dirty="0"/>
              <a:t>immediate, high-margin revenue</a:t>
            </a:r>
            <a:r>
              <a:rPr lang="en-US" sz="1200" dirty="0"/>
              <a:t>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1" dirty="0"/>
              <a:t>Business Accounts &amp; Subscriptions</a:t>
            </a:r>
            <a:br>
              <a:rPr lang="en-US" sz="1200" dirty="0"/>
            </a:br>
            <a:r>
              <a:rPr lang="en-US" sz="1200" dirty="0"/>
              <a:t>Power sellers and businesses upgrade for </a:t>
            </a:r>
            <a:r>
              <a:rPr lang="en-US" sz="1200" b="1" dirty="0"/>
              <a:t>enhanced presence and tools</a:t>
            </a:r>
            <a:br>
              <a:rPr lang="en-US" sz="1200" dirty="0"/>
            </a:br>
            <a:r>
              <a:rPr lang="en-US" sz="1200" dirty="0"/>
              <a:t>→ </a:t>
            </a:r>
            <a:r>
              <a:rPr lang="en-US" sz="1200" b="1" dirty="0"/>
              <a:t>recurring revenue foundation</a:t>
            </a:r>
            <a:r>
              <a:rPr lang="en-US" sz="1200" dirty="0"/>
              <a:t>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1" dirty="0"/>
              <a:t>Lead Generation Monetization</a:t>
            </a:r>
            <a:br>
              <a:rPr lang="en-US" sz="1200" dirty="0"/>
            </a:br>
            <a:r>
              <a:rPr lang="en-US" sz="1200" dirty="0"/>
              <a:t>Charging for </a:t>
            </a:r>
            <a:r>
              <a:rPr lang="en-US" sz="1200" b="1" dirty="0"/>
              <a:t>high-intent buyer inquiries and connections</a:t>
            </a:r>
            <a:br>
              <a:rPr lang="en-US" sz="1200" dirty="0"/>
            </a:br>
            <a:r>
              <a:rPr lang="en-US" sz="1200" dirty="0"/>
              <a:t>→ </a:t>
            </a:r>
            <a:r>
              <a:rPr lang="en-US" sz="1200" b="1" dirty="0"/>
              <a:t>performance-based earnings</a:t>
            </a:r>
            <a:r>
              <a:rPr lang="en-US" sz="1200" dirty="0"/>
              <a:t> </a:t>
            </a:r>
          </a:p>
          <a:p>
            <a:pPr>
              <a:buNone/>
            </a:pPr>
            <a:br>
              <a:rPr lang="en-US" sz="1200" dirty="0"/>
            </a:br>
            <a:endParaRPr lang="en-US" sz="1200" dirty="0"/>
          </a:p>
          <a:p>
            <a:pPr>
              <a:buNone/>
            </a:pPr>
            <a:r>
              <a:rPr lang="en-US" sz="1600" b="1" dirty="0">
                <a:latin typeface="+mj-lt"/>
              </a:rPr>
              <a:t>Strategic Approach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1" dirty="0"/>
              <a:t>Freemium entry → rapid user acquisition</a:t>
            </a:r>
            <a:r>
              <a:rPr lang="en-US" sz="1200" dirty="0"/>
              <a:t>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Monetize only </a:t>
            </a:r>
            <a:r>
              <a:rPr lang="en-US" sz="1200" b="1" dirty="0"/>
              <a:t>high-value users (power sellers &amp; businesses)</a:t>
            </a:r>
            <a:r>
              <a:rPr lang="en-US" sz="1200" dirty="0"/>
              <a:t>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Keep barriers low to </a:t>
            </a:r>
            <a:r>
              <a:rPr lang="en-US" sz="1200" b="1" dirty="0"/>
              <a:t>maximize marketplace growth and liquidity</a:t>
            </a:r>
            <a:r>
              <a:rPr lang="en-US" sz="1200" dirty="0"/>
              <a:t> </a:t>
            </a:r>
          </a:p>
          <a:p>
            <a:pPr>
              <a:buNone/>
            </a:pPr>
            <a:br>
              <a:rPr lang="en-US" sz="1200" dirty="0"/>
            </a:br>
            <a:endParaRPr lang="en-US" sz="1200" dirty="0"/>
          </a:p>
          <a:p>
            <a:pPr>
              <a:buNone/>
            </a:pPr>
            <a:r>
              <a:rPr lang="en-US" sz="1600" b="1" dirty="0">
                <a:latin typeface="+mj-lt"/>
              </a:rPr>
              <a:t>Revenue Characteristics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1" dirty="0"/>
              <a:t>Low complexity, fast to deploy</a:t>
            </a:r>
            <a:r>
              <a:rPr lang="en-US" sz="1200" dirty="0"/>
              <a:t>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1" dirty="0"/>
              <a:t>High-margin digital revenue streams</a:t>
            </a:r>
            <a:r>
              <a:rPr lang="en-US" sz="1200" dirty="0"/>
              <a:t>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Directly tied to </a:t>
            </a:r>
            <a:r>
              <a:rPr lang="en-US" sz="1200" b="1" dirty="0"/>
              <a:t>user activity and marketplace demand</a:t>
            </a:r>
            <a:r>
              <a:rPr lang="en-US" sz="1200" dirty="0"/>
              <a:t> </a:t>
            </a:r>
          </a:p>
          <a:p>
            <a:pPr>
              <a:buNone/>
            </a:pPr>
            <a:br>
              <a:rPr lang="en-US" sz="1200" dirty="0"/>
            </a:br>
            <a:endParaRPr lang="en-US" sz="1200" dirty="0"/>
          </a:p>
          <a:p>
            <a:pPr>
              <a:buNone/>
            </a:pPr>
            <a:r>
              <a:rPr lang="en-US" sz="1600" b="1" dirty="0">
                <a:latin typeface="+mj-lt"/>
              </a:rPr>
              <a:t>Validation Objective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+mn-lt"/>
              </a:rPr>
              <a:t>Prove </a:t>
            </a:r>
            <a:r>
              <a:rPr lang="en-US" sz="1200" b="1" dirty="0">
                <a:latin typeface="+mn-lt"/>
              </a:rPr>
              <a:t>willingness to pay for visibility and leads</a:t>
            </a:r>
            <a:r>
              <a:rPr lang="en-US" sz="1200" dirty="0">
                <a:latin typeface="+mn-lt"/>
              </a:rPr>
              <a:t>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+mn-lt"/>
              </a:rPr>
              <a:t>Identify </a:t>
            </a:r>
            <a:r>
              <a:rPr lang="en-US" sz="1200" b="1" dirty="0">
                <a:latin typeface="+mn-lt"/>
              </a:rPr>
              <a:t>high-performing monetization channels</a:t>
            </a:r>
            <a:r>
              <a:rPr lang="en-US" sz="1200" dirty="0">
                <a:latin typeface="+mn-lt"/>
              </a:rPr>
              <a:t>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+mn-lt"/>
              </a:rPr>
              <a:t>Establish </a:t>
            </a:r>
            <a:r>
              <a:rPr lang="en-US" sz="1200" b="1" dirty="0">
                <a:latin typeface="+mn-lt"/>
              </a:rPr>
              <a:t>early revenue traction and repeat usage</a:t>
            </a:r>
            <a:r>
              <a:rPr lang="en-US" sz="1200" dirty="0">
                <a:latin typeface="+mn-lt"/>
              </a:rPr>
              <a:t> </a:t>
            </a:r>
          </a:p>
          <a:p>
            <a:pPr>
              <a:buNone/>
            </a:pPr>
            <a:br>
              <a:rPr lang="en-US" sz="1200" dirty="0"/>
            </a:br>
            <a:endParaRPr lang="en-US" sz="1200" dirty="0"/>
          </a:p>
          <a:p>
            <a:pPr>
              <a:buNone/>
            </a:pPr>
            <a:r>
              <a:rPr lang="en-US" sz="1600" b="1" dirty="0">
                <a:latin typeface="+mj-lt"/>
              </a:rPr>
              <a:t>📈 Phase 1 Revenue Logic</a:t>
            </a:r>
          </a:p>
          <a:p>
            <a:pPr>
              <a:buNone/>
            </a:pPr>
            <a:r>
              <a:rPr lang="en-US" sz="1200" b="1" dirty="0">
                <a:latin typeface="+mn-lt"/>
              </a:rPr>
              <a:t>Listings → Visibility Demand → Paid Upgrades → Revenue</a:t>
            </a:r>
            <a:endParaRPr lang="en-US" sz="1200" dirty="0">
              <a:latin typeface="+mn-lt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0C501AA-4EB1-5944-7495-869510F31A27}"/>
              </a:ext>
            </a:extLst>
          </p:cNvPr>
          <p:cNvSpPr txBox="1"/>
          <p:nvPr/>
        </p:nvSpPr>
        <p:spPr>
          <a:xfrm>
            <a:off x="895348" y="8242300"/>
            <a:ext cx="6083301" cy="181588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800" b="1" dirty="0"/>
              <a:t>Phase 1 is designed to validate monetization quickly — turning marketplace activity into immediate revenue.</a:t>
            </a:r>
            <a:endParaRPr lang="en-US" sz="2800" dirty="0"/>
          </a:p>
        </p:txBody>
      </p:sp>
    </p:spTree>
  </p:cSld>
  <p:clrMapOvr>
    <a:masterClrMapping/>
  </p:clrMapOvr>
  <p:transition>
    <p:cut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46100" y="596900"/>
            <a:ext cx="3731260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2100" b="1" dirty="0">
                <a:solidFill>
                  <a:srgbClr val="0F162A"/>
                </a:solidFill>
                <a:latin typeface="Arial"/>
                <a:cs typeface="Arial"/>
              </a:rPr>
              <a:t>22</a:t>
            </a:r>
            <a:r>
              <a:rPr sz="2100" b="1" dirty="0">
                <a:solidFill>
                  <a:srgbClr val="0F162A"/>
                </a:solidFill>
                <a:latin typeface="Arial"/>
                <a:cs typeface="Arial"/>
              </a:rPr>
              <a:t>.</a:t>
            </a:r>
            <a:r>
              <a:rPr sz="2100" b="1" spc="-15" dirty="0">
                <a:solidFill>
                  <a:srgbClr val="0F162A"/>
                </a:solidFill>
                <a:latin typeface="Arial"/>
                <a:cs typeface="Arial"/>
              </a:rPr>
              <a:t> </a:t>
            </a:r>
            <a:r>
              <a:rPr sz="2100" b="1" dirty="0">
                <a:solidFill>
                  <a:srgbClr val="0F162A"/>
                </a:solidFill>
                <a:latin typeface="Arial"/>
                <a:cs typeface="Arial"/>
              </a:rPr>
              <a:t>Revenue</a:t>
            </a:r>
            <a:r>
              <a:rPr sz="2100" b="1" spc="-10" dirty="0">
                <a:solidFill>
                  <a:srgbClr val="0F162A"/>
                </a:solidFill>
                <a:latin typeface="Arial"/>
                <a:cs typeface="Arial"/>
              </a:rPr>
              <a:t> </a:t>
            </a:r>
            <a:r>
              <a:rPr sz="2100" b="1" dirty="0">
                <a:solidFill>
                  <a:srgbClr val="0F162A"/>
                </a:solidFill>
                <a:latin typeface="Arial"/>
                <a:cs typeface="Arial"/>
              </a:rPr>
              <a:t>Model</a:t>
            </a:r>
            <a:r>
              <a:rPr sz="2100" b="1" spc="-15" dirty="0">
                <a:solidFill>
                  <a:srgbClr val="0F162A"/>
                </a:solidFill>
                <a:latin typeface="Arial"/>
                <a:cs typeface="Arial"/>
              </a:rPr>
              <a:t> </a:t>
            </a:r>
            <a:r>
              <a:rPr sz="2100" b="1" dirty="0">
                <a:solidFill>
                  <a:srgbClr val="0F162A"/>
                </a:solidFill>
                <a:latin typeface="Arial"/>
                <a:cs typeface="Arial"/>
              </a:rPr>
              <a:t>–</a:t>
            </a:r>
            <a:r>
              <a:rPr sz="2100" b="1" spc="-10" dirty="0">
                <a:solidFill>
                  <a:srgbClr val="0F162A"/>
                </a:solidFill>
                <a:latin typeface="Arial"/>
                <a:cs typeface="Arial"/>
              </a:rPr>
              <a:t> </a:t>
            </a:r>
            <a:r>
              <a:rPr sz="2100" b="1" dirty="0">
                <a:solidFill>
                  <a:srgbClr val="0F162A"/>
                </a:solidFill>
                <a:latin typeface="Arial"/>
                <a:cs typeface="Arial"/>
              </a:rPr>
              <a:t>Phase</a:t>
            </a:r>
            <a:r>
              <a:rPr sz="2100" b="1" spc="-15" dirty="0">
                <a:solidFill>
                  <a:srgbClr val="0F162A"/>
                </a:solidFill>
                <a:latin typeface="Arial"/>
                <a:cs typeface="Arial"/>
              </a:rPr>
              <a:t> </a:t>
            </a:r>
            <a:r>
              <a:rPr sz="2100" b="1" spc="-50" dirty="0">
                <a:solidFill>
                  <a:srgbClr val="0F162A"/>
                </a:solidFill>
                <a:latin typeface="Arial"/>
                <a:cs typeface="Arial"/>
              </a:rPr>
              <a:t>2</a:t>
            </a:r>
            <a:endParaRPr sz="2100" dirty="0">
              <a:latin typeface="Arial"/>
              <a:cs typeface="Arial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AC46586-38B7-30D4-19F0-6E6E285455E4}"/>
              </a:ext>
            </a:extLst>
          </p:cNvPr>
          <p:cNvSpPr txBox="1"/>
          <p:nvPr/>
        </p:nvSpPr>
        <p:spPr>
          <a:xfrm>
            <a:off x="958850" y="1079500"/>
            <a:ext cx="6477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rgbClr val="0070C0"/>
                </a:solidFill>
              </a:rPr>
              <a:t>Scaling monetization through marketplace density, recurring revenue, and performance-driven growth</a:t>
            </a:r>
            <a:endParaRPr lang="en-US" sz="1400" dirty="0">
              <a:solidFill>
                <a:srgbClr val="0070C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DACC483-2527-01F1-5463-BEE9CF211664}"/>
              </a:ext>
            </a:extLst>
          </p:cNvPr>
          <p:cNvSpPr txBox="1"/>
          <p:nvPr/>
        </p:nvSpPr>
        <p:spPr>
          <a:xfrm>
            <a:off x="958850" y="1630660"/>
            <a:ext cx="6400800" cy="74789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1600" b="1" dirty="0">
                <a:latin typeface="+mj-lt"/>
              </a:rPr>
              <a:t>Expanded Monetization Channels</a:t>
            </a:r>
          </a:p>
          <a:p>
            <a:pPr>
              <a:buNone/>
            </a:pPr>
            <a:endParaRPr lang="en-US" sz="1600" b="1" dirty="0">
              <a:latin typeface="+mn-lt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1" dirty="0">
                <a:latin typeface="+mn-lt"/>
              </a:rPr>
              <a:t>Advanced Business Subscriptions</a:t>
            </a:r>
            <a:br>
              <a:rPr lang="en-US" sz="1200" dirty="0">
                <a:latin typeface="+mn-lt"/>
              </a:rPr>
            </a:br>
            <a:r>
              <a:rPr lang="en-US" sz="1200" dirty="0">
                <a:latin typeface="+mn-lt"/>
              </a:rPr>
              <a:t>Tiered plans for businesses and power sellers → </a:t>
            </a:r>
            <a:r>
              <a:rPr lang="en-US" sz="1200" b="1" dirty="0">
                <a:latin typeface="+mn-lt"/>
              </a:rPr>
              <a:t>predictable recurring revenue</a:t>
            </a:r>
            <a:r>
              <a:rPr lang="en-US" sz="1200" dirty="0">
                <a:latin typeface="+mn-lt"/>
              </a:rPr>
              <a:t>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1" dirty="0">
                <a:latin typeface="+mn-lt"/>
              </a:rPr>
              <a:t>Dealer / Power Seller Plans</a:t>
            </a:r>
            <a:br>
              <a:rPr lang="en-US" sz="1200" dirty="0">
                <a:latin typeface="+mn-lt"/>
              </a:rPr>
            </a:br>
            <a:r>
              <a:rPr lang="en-US" sz="1200" dirty="0">
                <a:latin typeface="+mn-lt"/>
              </a:rPr>
              <a:t>Bulk listings, premium tools, and enhanced visibility</a:t>
            </a:r>
            <a:br>
              <a:rPr lang="en-US" sz="1200" dirty="0">
                <a:latin typeface="+mn-lt"/>
              </a:rPr>
            </a:br>
            <a:r>
              <a:rPr lang="en-US" sz="1200" dirty="0">
                <a:latin typeface="+mn-lt"/>
              </a:rPr>
              <a:t>→ </a:t>
            </a:r>
            <a:r>
              <a:rPr lang="en-US" sz="1200" b="1" dirty="0">
                <a:latin typeface="+mn-lt"/>
              </a:rPr>
              <a:t>higher ARPU (average revenue per user)</a:t>
            </a:r>
            <a:r>
              <a:rPr lang="en-US" sz="1200" dirty="0">
                <a:latin typeface="+mn-lt"/>
              </a:rPr>
              <a:t>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1" dirty="0">
                <a:latin typeface="+mn-lt"/>
              </a:rPr>
              <a:t>Sponsored Placement &amp; Priority Exposure</a:t>
            </a:r>
            <a:br>
              <a:rPr lang="en-US" sz="1200" dirty="0">
                <a:latin typeface="+mn-lt"/>
              </a:rPr>
            </a:br>
            <a:r>
              <a:rPr lang="en-US" sz="1200" dirty="0">
                <a:latin typeface="+mn-lt"/>
              </a:rPr>
              <a:t>Performance-based promotion within search and listings</a:t>
            </a:r>
            <a:br>
              <a:rPr lang="en-US" sz="1200" dirty="0">
                <a:latin typeface="+mn-lt"/>
              </a:rPr>
            </a:br>
            <a:r>
              <a:rPr lang="en-US" sz="1200" dirty="0">
                <a:latin typeface="+mn-lt"/>
              </a:rPr>
              <a:t>→ </a:t>
            </a:r>
            <a:r>
              <a:rPr lang="en-US" sz="1200" b="1" dirty="0">
                <a:latin typeface="+mn-lt"/>
              </a:rPr>
              <a:t>scalable visibility monetization</a:t>
            </a:r>
            <a:r>
              <a:rPr lang="en-US" sz="1200" dirty="0">
                <a:latin typeface="+mn-lt"/>
              </a:rPr>
              <a:t>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1" dirty="0">
                <a:latin typeface="+mn-lt"/>
              </a:rPr>
              <a:t>Lead Generation Optimization</a:t>
            </a:r>
            <a:br>
              <a:rPr lang="en-US" sz="1200" dirty="0">
                <a:latin typeface="+mn-lt"/>
              </a:rPr>
            </a:br>
            <a:r>
              <a:rPr lang="en-US" sz="1200" dirty="0">
                <a:latin typeface="+mn-lt"/>
              </a:rPr>
              <a:t>Premium access to </a:t>
            </a:r>
            <a:r>
              <a:rPr lang="en-US" sz="1200" b="1" dirty="0">
                <a:latin typeface="+mn-lt"/>
              </a:rPr>
              <a:t>high-quality, high-intent leads</a:t>
            </a:r>
            <a:br>
              <a:rPr lang="en-US" sz="1200" dirty="0">
                <a:latin typeface="+mn-lt"/>
              </a:rPr>
            </a:br>
            <a:r>
              <a:rPr lang="en-US" sz="1200" dirty="0">
                <a:latin typeface="+mn-lt"/>
              </a:rPr>
              <a:t>→ </a:t>
            </a:r>
            <a:r>
              <a:rPr lang="en-US" sz="1200" b="1" dirty="0">
                <a:latin typeface="+mn-lt"/>
              </a:rPr>
              <a:t>higher-value transactions and repeat revenue</a:t>
            </a:r>
            <a:r>
              <a:rPr lang="en-US" sz="1200" dirty="0">
                <a:latin typeface="+mn-lt"/>
              </a:rPr>
              <a:t> </a:t>
            </a:r>
          </a:p>
          <a:p>
            <a:pPr>
              <a:buNone/>
            </a:pPr>
            <a:br>
              <a:rPr lang="en-US" sz="1200" dirty="0">
                <a:latin typeface="+mn-lt"/>
              </a:rPr>
            </a:br>
            <a:endParaRPr lang="en-US" sz="1200" dirty="0">
              <a:latin typeface="+mn-lt"/>
            </a:endParaRPr>
          </a:p>
          <a:p>
            <a:pPr>
              <a:buNone/>
            </a:pPr>
            <a:r>
              <a:rPr lang="en-US" sz="1600" b="1" dirty="0">
                <a:latin typeface="+mj-lt"/>
              </a:rPr>
              <a:t>Revenue Scaling Drivers</a:t>
            </a:r>
          </a:p>
          <a:p>
            <a:pPr>
              <a:buNone/>
            </a:pPr>
            <a:endParaRPr lang="en-US" sz="1600" b="1" dirty="0">
              <a:latin typeface="+mn-lt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+mn-lt"/>
              </a:rPr>
              <a:t>Increasing </a:t>
            </a:r>
            <a:r>
              <a:rPr lang="en-US" sz="1200" b="1" dirty="0">
                <a:latin typeface="+mn-lt"/>
              </a:rPr>
              <a:t>marketplace density (more listings + users)</a:t>
            </a:r>
            <a:r>
              <a:rPr lang="en-US" sz="1200" dirty="0">
                <a:latin typeface="+mn-lt"/>
              </a:rPr>
              <a:t>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+mn-lt"/>
              </a:rPr>
              <a:t>Growth in </a:t>
            </a:r>
            <a:r>
              <a:rPr lang="en-US" sz="1200" b="1" dirty="0">
                <a:latin typeface="+mn-lt"/>
              </a:rPr>
              <a:t>repeat sellers and business participation</a:t>
            </a:r>
            <a:r>
              <a:rPr lang="en-US" sz="1200" dirty="0">
                <a:latin typeface="+mn-lt"/>
              </a:rPr>
              <a:t>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+mn-lt"/>
              </a:rPr>
              <a:t>Higher demand for </a:t>
            </a:r>
            <a:r>
              <a:rPr lang="en-US" sz="1200" b="1" dirty="0">
                <a:latin typeface="+mn-lt"/>
              </a:rPr>
              <a:t>visibility, leads, and performance tools</a:t>
            </a:r>
            <a:r>
              <a:rPr lang="en-US" sz="1200" dirty="0">
                <a:latin typeface="+mn-lt"/>
              </a:rPr>
              <a:t> </a:t>
            </a:r>
          </a:p>
          <a:p>
            <a:pPr>
              <a:buNone/>
            </a:pPr>
            <a:r>
              <a:rPr lang="en-US" sz="1200" dirty="0">
                <a:latin typeface="+mn-lt"/>
              </a:rPr>
              <a:t>👉 </a:t>
            </a:r>
            <a:r>
              <a:rPr lang="en-US" sz="1200" b="1" dirty="0">
                <a:latin typeface="+mn-lt"/>
              </a:rPr>
              <a:t>More activity → more competition → more monetization demand</a:t>
            </a:r>
            <a:endParaRPr lang="en-US" sz="1200" dirty="0">
              <a:latin typeface="+mn-lt"/>
            </a:endParaRPr>
          </a:p>
          <a:p>
            <a:pPr>
              <a:buNone/>
            </a:pPr>
            <a:br>
              <a:rPr lang="en-US" sz="1200" dirty="0">
                <a:latin typeface="+mn-lt"/>
              </a:rPr>
            </a:br>
            <a:endParaRPr lang="en-US" sz="1200" dirty="0">
              <a:latin typeface="+mn-lt"/>
            </a:endParaRPr>
          </a:p>
          <a:p>
            <a:pPr>
              <a:buNone/>
            </a:pPr>
            <a:r>
              <a:rPr lang="en-US" sz="1600" b="1" dirty="0">
                <a:latin typeface="+mj-lt"/>
              </a:rPr>
              <a:t>Revenue Characteristics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+mn-lt"/>
              </a:rPr>
              <a:t>Strong shift toward </a:t>
            </a:r>
            <a:r>
              <a:rPr lang="en-US" sz="1200" b="1" dirty="0">
                <a:latin typeface="+mn-lt"/>
              </a:rPr>
              <a:t>recurring and predictable revenue streams</a:t>
            </a:r>
            <a:r>
              <a:rPr lang="en-US" sz="1200" dirty="0">
                <a:latin typeface="+mn-lt"/>
              </a:rPr>
              <a:t>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+mn-lt"/>
              </a:rPr>
              <a:t>Higher monetization per user through </a:t>
            </a:r>
            <a:r>
              <a:rPr lang="en-US" sz="1200" b="1" dirty="0">
                <a:latin typeface="+mn-lt"/>
              </a:rPr>
              <a:t>upsells and premium tiers</a:t>
            </a:r>
            <a:r>
              <a:rPr lang="en-US" sz="1200" dirty="0">
                <a:latin typeface="+mn-lt"/>
              </a:rPr>
              <a:t>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+mn-lt"/>
              </a:rPr>
              <a:t>Revenue growth driven by </a:t>
            </a:r>
            <a:r>
              <a:rPr lang="en-US" sz="1200" b="1" dirty="0">
                <a:latin typeface="+mn-lt"/>
              </a:rPr>
              <a:t>engagement, retention, and repeat usage</a:t>
            </a:r>
            <a:r>
              <a:rPr lang="en-US" sz="1200" dirty="0">
                <a:latin typeface="+mn-lt"/>
              </a:rPr>
              <a:t> </a:t>
            </a:r>
          </a:p>
          <a:p>
            <a:pPr>
              <a:buNone/>
            </a:pPr>
            <a:br>
              <a:rPr lang="en-US" sz="1200" dirty="0">
                <a:latin typeface="+mn-lt"/>
              </a:rPr>
            </a:br>
            <a:endParaRPr lang="en-US" sz="1200" dirty="0">
              <a:latin typeface="+mn-lt"/>
            </a:endParaRPr>
          </a:p>
          <a:p>
            <a:pPr>
              <a:buNone/>
            </a:pPr>
            <a:r>
              <a:rPr lang="en-US" sz="1600" b="1" dirty="0">
                <a:latin typeface="+mj-lt"/>
              </a:rPr>
              <a:t>Strategic Objective (Phase 2)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200" dirty="0">
                <a:latin typeface="+mn-lt"/>
              </a:rPr>
              <a:t>Convert early adopters into </a:t>
            </a:r>
            <a:r>
              <a:rPr lang="en-US" sz="1200" b="1" dirty="0">
                <a:latin typeface="+mn-lt"/>
              </a:rPr>
              <a:t>paying, recurring users</a:t>
            </a:r>
            <a:r>
              <a:rPr lang="en-US" sz="1200" dirty="0">
                <a:latin typeface="+mn-lt"/>
              </a:rPr>
              <a:t>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200" dirty="0">
                <a:latin typeface="+mn-lt"/>
              </a:rPr>
              <a:t>Strengthen </a:t>
            </a:r>
            <a:r>
              <a:rPr lang="en-US" sz="1200" b="1" dirty="0">
                <a:latin typeface="+mn-lt"/>
              </a:rPr>
              <a:t>business ecosystem within the platform</a:t>
            </a:r>
            <a:r>
              <a:rPr lang="en-US" sz="1200" dirty="0">
                <a:latin typeface="+mn-lt"/>
              </a:rPr>
              <a:t>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200" dirty="0">
                <a:latin typeface="+mn-lt"/>
              </a:rPr>
              <a:t>Scale monetization alongside </a:t>
            </a:r>
            <a:r>
              <a:rPr lang="en-US" sz="1200" b="1" dirty="0">
                <a:latin typeface="+mn-lt"/>
              </a:rPr>
              <a:t>user growth and activity</a:t>
            </a:r>
            <a:r>
              <a:rPr lang="en-US" sz="1200" dirty="0">
                <a:latin typeface="+mn-lt"/>
              </a:rPr>
              <a:t> </a:t>
            </a:r>
          </a:p>
          <a:p>
            <a:pPr>
              <a:buNone/>
            </a:pPr>
            <a:br>
              <a:rPr lang="en-US" sz="1200" dirty="0">
                <a:latin typeface="+mn-lt"/>
              </a:rPr>
            </a:br>
            <a:endParaRPr lang="en-US" sz="1200" dirty="0">
              <a:latin typeface="+mn-lt"/>
            </a:endParaRPr>
          </a:p>
          <a:p>
            <a:pPr>
              <a:buNone/>
            </a:pPr>
            <a:r>
              <a:rPr lang="en-US" sz="1600" b="1" dirty="0">
                <a:latin typeface="+mj-lt"/>
              </a:rPr>
              <a:t>📈 Phase 2 Revenue Logic</a:t>
            </a:r>
          </a:p>
          <a:p>
            <a:pPr>
              <a:buNone/>
            </a:pPr>
            <a:r>
              <a:rPr lang="en-US" sz="1200" b="1" dirty="0">
                <a:latin typeface="+mn-lt"/>
              </a:rPr>
              <a:t>Users → Repeat Usage → Subscriptions → Premium Tools → Recurring Revenue Growth</a:t>
            </a:r>
            <a:endParaRPr lang="en-US" sz="1200" dirty="0">
              <a:latin typeface="+mn-lt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8765A1D-4ECB-E9A7-9F13-A2A905243B80}"/>
              </a:ext>
            </a:extLst>
          </p:cNvPr>
          <p:cNvSpPr txBox="1"/>
          <p:nvPr/>
        </p:nvSpPr>
        <p:spPr>
          <a:xfrm>
            <a:off x="730250" y="9137570"/>
            <a:ext cx="6400800" cy="138499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800" b="1" dirty="0"/>
              <a:t>Phase 2 transforms marketplace activity into predictable, recurring revenue at scale.</a:t>
            </a:r>
            <a:endParaRPr lang="en-US" sz="2800" dirty="0"/>
          </a:p>
        </p:txBody>
      </p:sp>
    </p:spTree>
  </p:cSld>
  <p:clrMapOvr>
    <a:masterClrMapping/>
  </p:clrMapOvr>
  <p:transition>
    <p:cut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46100" y="596900"/>
            <a:ext cx="3731260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2100" b="1" dirty="0">
                <a:solidFill>
                  <a:srgbClr val="0F162A"/>
                </a:solidFill>
                <a:latin typeface="+mj-lt"/>
                <a:cs typeface="Arial"/>
              </a:rPr>
              <a:t>23</a:t>
            </a:r>
            <a:r>
              <a:rPr sz="2100" b="1" dirty="0">
                <a:solidFill>
                  <a:srgbClr val="0F162A"/>
                </a:solidFill>
                <a:latin typeface="+mj-lt"/>
                <a:cs typeface="Arial"/>
              </a:rPr>
              <a:t>.</a:t>
            </a:r>
            <a:r>
              <a:rPr sz="2100" b="1" spc="-15" dirty="0">
                <a:solidFill>
                  <a:srgbClr val="0F162A"/>
                </a:solidFill>
                <a:latin typeface="+mj-lt"/>
                <a:cs typeface="Arial"/>
              </a:rPr>
              <a:t> </a:t>
            </a:r>
            <a:r>
              <a:rPr sz="2100" b="1" dirty="0">
                <a:solidFill>
                  <a:srgbClr val="0F162A"/>
                </a:solidFill>
                <a:latin typeface="+mj-lt"/>
                <a:cs typeface="Arial"/>
              </a:rPr>
              <a:t>Revenue</a:t>
            </a:r>
            <a:r>
              <a:rPr sz="2100" b="1" spc="-10" dirty="0">
                <a:solidFill>
                  <a:srgbClr val="0F162A"/>
                </a:solidFill>
                <a:latin typeface="+mj-lt"/>
                <a:cs typeface="Arial"/>
              </a:rPr>
              <a:t> </a:t>
            </a:r>
            <a:r>
              <a:rPr sz="2100" b="1" dirty="0">
                <a:solidFill>
                  <a:srgbClr val="0F162A"/>
                </a:solidFill>
                <a:latin typeface="+mj-lt"/>
                <a:cs typeface="Arial"/>
              </a:rPr>
              <a:t>Model</a:t>
            </a:r>
            <a:r>
              <a:rPr sz="2100" b="1" spc="-15" dirty="0">
                <a:solidFill>
                  <a:srgbClr val="0F162A"/>
                </a:solidFill>
                <a:latin typeface="+mj-lt"/>
                <a:cs typeface="Arial"/>
              </a:rPr>
              <a:t> </a:t>
            </a:r>
            <a:r>
              <a:rPr sz="2100" b="1" dirty="0">
                <a:solidFill>
                  <a:srgbClr val="0F162A"/>
                </a:solidFill>
                <a:latin typeface="+mj-lt"/>
                <a:cs typeface="Arial"/>
              </a:rPr>
              <a:t>–</a:t>
            </a:r>
            <a:r>
              <a:rPr sz="2100" b="1" spc="-10" dirty="0">
                <a:solidFill>
                  <a:srgbClr val="0F162A"/>
                </a:solidFill>
                <a:latin typeface="+mj-lt"/>
                <a:cs typeface="Arial"/>
              </a:rPr>
              <a:t> </a:t>
            </a:r>
            <a:r>
              <a:rPr sz="2100" b="1" dirty="0">
                <a:solidFill>
                  <a:srgbClr val="0F162A"/>
                </a:solidFill>
                <a:latin typeface="+mj-lt"/>
                <a:cs typeface="Arial"/>
              </a:rPr>
              <a:t>Phase</a:t>
            </a:r>
            <a:r>
              <a:rPr sz="2100" b="1" spc="-15" dirty="0">
                <a:solidFill>
                  <a:srgbClr val="0F162A"/>
                </a:solidFill>
                <a:latin typeface="+mj-lt"/>
                <a:cs typeface="Arial"/>
              </a:rPr>
              <a:t> </a:t>
            </a:r>
            <a:r>
              <a:rPr sz="2100" b="1" spc="-50" dirty="0">
                <a:solidFill>
                  <a:srgbClr val="0F162A"/>
                </a:solidFill>
                <a:latin typeface="+mj-lt"/>
                <a:cs typeface="Arial"/>
              </a:rPr>
              <a:t>3</a:t>
            </a:r>
            <a:endParaRPr sz="2100" dirty="0">
              <a:latin typeface="+mj-lt"/>
              <a:cs typeface="Arial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66ADC0C-6DBF-2673-162D-4105D5A41029}"/>
              </a:ext>
            </a:extLst>
          </p:cNvPr>
          <p:cNvSpPr txBox="1"/>
          <p:nvPr/>
        </p:nvSpPr>
        <p:spPr>
          <a:xfrm>
            <a:off x="882650" y="1308100"/>
            <a:ext cx="6553200" cy="82176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br>
              <a:rPr lang="en-US" sz="1200" dirty="0">
                <a:latin typeface="+mn-lt"/>
              </a:rPr>
            </a:br>
            <a:endParaRPr lang="en-US" sz="1200" dirty="0">
              <a:latin typeface="+mn-lt"/>
            </a:endParaRPr>
          </a:p>
          <a:p>
            <a:pPr>
              <a:buNone/>
            </a:pPr>
            <a:r>
              <a:rPr lang="en-US" sz="1600" b="1" dirty="0">
                <a:latin typeface="+mj-lt"/>
              </a:rPr>
              <a:t>Transaction-Based Revenue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+mn-lt"/>
              </a:rPr>
              <a:t>Introduce </a:t>
            </a:r>
            <a:r>
              <a:rPr lang="en-US" sz="1200" b="1" dirty="0">
                <a:latin typeface="+mn-lt"/>
              </a:rPr>
              <a:t>transaction fees</a:t>
            </a:r>
            <a:r>
              <a:rPr lang="en-US" sz="1200" dirty="0">
                <a:latin typeface="+mn-lt"/>
              </a:rPr>
              <a:t> on completed sales and services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+mn-lt"/>
              </a:rPr>
              <a:t>Monetize actual </a:t>
            </a:r>
            <a:r>
              <a:rPr lang="en-US" sz="1200" b="1" dirty="0">
                <a:latin typeface="+mn-lt"/>
              </a:rPr>
              <a:t>value exchange within the platform</a:t>
            </a:r>
            <a:r>
              <a:rPr lang="en-US" sz="1200" dirty="0">
                <a:latin typeface="+mn-lt"/>
              </a:rPr>
              <a:t>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+mn-lt"/>
              </a:rPr>
              <a:t>Scales directly with </a:t>
            </a:r>
            <a:r>
              <a:rPr lang="en-US" sz="1200" b="1" dirty="0">
                <a:latin typeface="+mn-lt"/>
              </a:rPr>
              <a:t>marketplace volume and activity</a:t>
            </a:r>
            <a:r>
              <a:rPr lang="en-US" sz="1200" dirty="0">
                <a:latin typeface="+mn-lt"/>
              </a:rPr>
              <a:t> </a:t>
            </a:r>
          </a:p>
          <a:p>
            <a:pPr>
              <a:buNone/>
            </a:pPr>
            <a:br>
              <a:rPr lang="en-US" sz="1200" dirty="0">
                <a:latin typeface="+mn-lt"/>
              </a:rPr>
            </a:br>
            <a:endParaRPr lang="en-US" sz="1200" dirty="0">
              <a:latin typeface="+mn-lt"/>
            </a:endParaRPr>
          </a:p>
          <a:p>
            <a:pPr>
              <a:buNone/>
            </a:pPr>
            <a:r>
              <a:rPr lang="en-US" sz="1600" b="1" dirty="0">
                <a:latin typeface="+mj-lt"/>
              </a:rPr>
              <a:t>Payments &amp; Fintech Integration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+mn-lt"/>
              </a:rPr>
              <a:t>Built-in </a:t>
            </a:r>
            <a:r>
              <a:rPr lang="en-US" sz="1200" b="1" dirty="0">
                <a:latin typeface="+mn-lt"/>
              </a:rPr>
              <a:t>payment processing system</a:t>
            </a:r>
            <a:r>
              <a:rPr lang="en-US" sz="1200" dirty="0">
                <a:latin typeface="+mn-lt"/>
              </a:rPr>
              <a:t>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+mn-lt"/>
              </a:rPr>
              <a:t>Monetization through </a:t>
            </a:r>
            <a:r>
              <a:rPr lang="en-US" sz="1200" b="1" dirty="0">
                <a:latin typeface="+mn-lt"/>
              </a:rPr>
              <a:t>transaction fees and payment margins</a:t>
            </a:r>
            <a:r>
              <a:rPr lang="en-US" sz="1200" dirty="0">
                <a:latin typeface="+mn-lt"/>
              </a:rPr>
              <a:t>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+mn-lt"/>
              </a:rPr>
              <a:t>Foundation for future </a:t>
            </a:r>
            <a:r>
              <a:rPr lang="en-US" sz="1200" b="1" dirty="0">
                <a:latin typeface="+mn-lt"/>
              </a:rPr>
              <a:t>wallets, escrow, and financial services</a:t>
            </a:r>
            <a:r>
              <a:rPr lang="en-US" sz="1200" dirty="0">
                <a:latin typeface="+mn-lt"/>
              </a:rPr>
              <a:t> </a:t>
            </a:r>
          </a:p>
          <a:p>
            <a:pPr>
              <a:buNone/>
            </a:pPr>
            <a:br>
              <a:rPr lang="en-US" sz="1200" dirty="0">
                <a:latin typeface="+mn-lt"/>
              </a:rPr>
            </a:br>
            <a:endParaRPr lang="en-US" sz="1200" dirty="0">
              <a:latin typeface="+mn-lt"/>
            </a:endParaRPr>
          </a:p>
          <a:p>
            <a:pPr>
              <a:buNone/>
            </a:pPr>
            <a:r>
              <a:rPr lang="en-US" sz="1600" b="1" dirty="0">
                <a:latin typeface="+mj-lt"/>
              </a:rPr>
              <a:t>End-to-End Commerce Infrastructure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+mn-lt"/>
              </a:rPr>
              <a:t>Enable full transaction flow:</a:t>
            </a:r>
            <a:br>
              <a:rPr lang="en-US" sz="1200" dirty="0">
                <a:latin typeface="+mn-lt"/>
              </a:rPr>
            </a:br>
            <a:r>
              <a:rPr lang="en-US" sz="1200" b="1" dirty="0">
                <a:latin typeface="+mn-lt"/>
              </a:rPr>
              <a:t>Discovery → Communication → Transaction → Payment → Completion</a:t>
            </a:r>
            <a:r>
              <a:rPr lang="en-US" sz="1200" dirty="0">
                <a:latin typeface="+mn-lt"/>
              </a:rPr>
              <a:t>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+mn-lt"/>
              </a:rPr>
              <a:t>Keep entire commerce lifecycle </a:t>
            </a:r>
            <a:r>
              <a:rPr lang="en-US" sz="1200" b="1" dirty="0">
                <a:latin typeface="+mn-lt"/>
              </a:rPr>
              <a:t>within the </a:t>
            </a:r>
            <a:r>
              <a:rPr lang="en-US" sz="1200" b="1" dirty="0" err="1">
                <a:latin typeface="+mn-lt"/>
              </a:rPr>
              <a:t>EzeAD</a:t>
            </a:r>
            <a:r>
              <a:rPr lang="en-US" sz="1200" b="1" dirty="0">
                <a:latin typeface="+mn-lt"/>
              </a:rPr>
              <a:t> ecosystem</a:t>
            </a:r>
            <a:r>
              <a:rPr lang="en-US" sz="1200" dirty="0">
                <a:latin typeface="+mn-lt"/>
              </a:rPr>
              <a:t> </a:t>
            </a:r>
          </a:p>
          <a:p>
            <a:pPr>
              <a:buNone/>
            </a:pPr>
            <a:br>
              <a:rPr lang="en-US" sz="1200" dirty="0">
                <a:latin typeface="+mn-lt"/>
              </a:rPr>
            </a:br>
            <a:endParaRPr lang="en-US" sz="1200" dirty="0">
              <a:latin typeface="+mn-lt"/>
            </a:endParaRPr>
          </a:p>
          <a:p>
            <a:pPr>
              <a:buNone/>
            </a:pPr>
            <a:r>
              <a:rPr lang="en-US" sz="1600" b="1" dirty="0">
                <a:latin typeface="+mj-lt"/>
              </a:rPr>
              <a:t>Advanced Business &amp; SaaS Layer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+mn-lt"/>
              </a:rPr>
              <a:t>Tools for businesses: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200" dirty="0">
                <a:latin typeface="+mn-lt"/>
              </a:rPr>
              <a:t>Analytics &amp; insights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200" dirty="0">
                <a:latin typeface="+mn-lt"/>
              </a:rPr>
              <a:t>CRM-style customer management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200" dirty="0">
                <a:latin typeface="+mn-lt"/>
              </a:rPr>
              <a:t>Performance dashboards </a:t>
            </a:r>
          </a:p>
          <a:p>
            <a:pPr>
              <a:buNone/>
            </a:pPr>
            <a:r>
              <a:rPr lang="en-US" sz="1200" dirty="0">
                <a:latin typeface="+mn-lt"/>
              </a:rPr>
              <a:t>👉 Monetized through </a:t>
            </a:r>
            <a:r>
              <a:rPr lang="en-US" sz="1200" b="1" dirty="0">
                <a:latin typeface="+mn-lt"/>
              </a:rPr>
              <a:t>subscription + usage-based pricing</a:t>
            </a:r>
            <a:endParaRPr lang="en-US" sz="1200" dirty="0">
              <a:latin typeface="+mn-lt"/>
            </a:endParaRPr>
          </a:p>
          <a:p>
            <a:pPr>
              <a:buNone/>
            </a:pPr>
            <a:br>
              <a:rPr lang="en-US" sz="1200" dirty="0">
                <a:latin typeface="+mn-lt"/>
              </a:rPr>
            </a:br>
            <a:endParaRPr lang="en-US" sz="1200" dirty="0">
              <a:latin typeface="+mn-lt"/>
            </a:endParaRPr>
          </a:p>
          <a:p>
            <a:pPr>
              <a:buNone/>
            </a:pPr>
            <a:r>
              <a:rPr lang="en-US" sz="1600" b="1" dirty="0">
                <a:latin typeface="+mj-lt"/>
              </a:rPr>
              <a:t>Advertising &amp; Performance Marketing Layer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+mn-lt"/>
              </a:rPr>
              <a:t>Sponsored listings and </a:t>
            </a:r>
            <a:r>
              <a:rPr lang="en-US" sz="1200" b="1" dirty="0">
                <a:latin typeface="+mn-lt"/>
              </a:rPr>
              <a:t>targeted promotion tools</a:t>
            </a:r>
            <a:r>
              <a:rPr lang="en-US" sz="1200" dirty="0">
                <a:latin typeface="+mn-lt"/>
              </a:rPr>
              <a:t>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+mn-lt"/>
              </a:rPr>
              <a:t>Performance-based advertising aligned with </a:t>
            </a:r>
            <a:r>
              <a:rPr lang="en-US" sz="1200" b="1" dirty="0">
                <a:latin typeface="+mn-lt"/>
              </a:rPr>
              <a:t>conversion outcomes</a:t>
            </a:r>
            <a:r>
              <a:rPr lang="en-US" sz="1200" dirty="0">
                <a:latin typeface="+mn-lt"/>
              </a:rPr>
              <a:t>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+mn-lt"/>
              </a:rPr>
              <a:t>High-margin revenue stream at scale </a:t>
            </a:r>
          </a:p>
          <a:p>
            <a:pPr>
              <a:buNone/>
            </a:pPr>
            <a:br>
              <a:rPr lang="en-US" sz="1200" dirty="0">
                <a:latin typeface="+mn-lt"/>
              </a:rPr>
            </a:br>
            <a:endParaRPr lang="en-US" sz="1200" dirty="0">
              <a:latin typeface="+mn-lt"/>
            </a:endParaRPr>
          </a:p>
          <a:p>
            <a:pPr>
              <a:buNone/>
            </a:pPr>
            <a:r>
              <a:rPr lang="en-US" sz="1600" b="1" dirty="0">
                <a:latin typeface="+mj-lt"/>
              </a:rPr>
              <a:t>Revenue Characteristics (Phase 3)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+mn-lt"/>
              </a:rPr>
              <a:t>Transition to </a:t>
            </a:r>
            <a:r>
              <a:rPr lang="en-US" sz="1200" b="1" dirty="0">
                <a:latin typeface="+mn-lt"/>
              </a:rPr>
              <a:t>high-volume, transaction-driven revenue</a:t>
            </a:r>
            <a:r>
              <a:rPr lang="en-US" sz="1200" dirty="0">
                <a:latin typeface="+mn-lt"/>
              </a:rPr>
              <a:t>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+mn-lt"/>
              </a:rPr>
              <a:t>Strong </a:t>
            </a:r>
            <a:r>
              <a:rPr lang="en-US" sz="1200" b="1" dirty="0">
                <a:latin typeface="+mn-lt"/>
              </a:rPr>
              <a:t>recurring + variable revenue mix</a:t>
            </a:r>
            <a:r>
              <a:rPr lang="en-US" sz="1200" dirty="0">
                <a:latin typeface="+mn-lt"/>
              </a:rPr>
              <a:t>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+mn-lt"/>
              </a:rPr>
              <a:t>Significant increase in </a:t>
            </a:r>
            <a:r>
              <a:rPr lang="en-US" sz="1200" b="1" dirty="0">
                <a:latin typeface="+mn-lt"/>
              </a:rPr>
              <a:t>lifetime value (LTV) per user</a:t>
            </a:r>
            <a:r>
              <a:rPr lang="en-US" sz="1200" dirty="0">
                <a:latin typeface="+mn-lt"/>
              </a:rPr>
              <a:t> </a:t>
            </a:r>
          </a:p>
          <a:p>
            <a:pPr>
              <a:buNone/>
            </a:pPr>
            <a:br>
              <a:rPr lang="en-US" sz="1200" dirty="0">
                <a:latin typeface="+mn-lt"/>
              </a:rPr>
            </a:br>
            <a:endParaRPr lang="en-US" sz="1200" dirty="0">
              <a:latin typeface="+mn-lt"/>
            </a:endParaRPr>
          </a:p>
          <a:p>
            <a:pPr>
              <a:buNone/>
            </a:pPr>
            <a:r>
              <a:rPr lang="en-US" sz="1600" b="1" dirty="0">
                <a:latin typeface="+mn-lt"/>
              </a:rPr>
              <a:t>📈 Phase 3 Revenue Logic</a:t>
            </a:r>
          </a:p>
          <a:p>
            <a:pPr>
              <a:buNone/>
            </a:pPr>
            <a:r>
              <a:rPr lang="en-US" sz="1200" b="1" dirty="0">
                <a:latin typeface="+mn-lt"/>
              </a:rPr>
              <a:t>Marketplace Activity → Transactions → Payments → Fees → Scalable Revenue Growth</a:t>
            </a:r>
            <a:endParaRPr lang="en-US" sz="1200" dirty="0">
              <a:latin typeface="+mn-lt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08EC97C-B7B1-A215-1388-FC6522C6DE2F}"/>
              </a:ext>
            </a:extLst>
          </p:cNvPr>
          <p:cNvSpPr txBox="1"/>
          <p:nvPr/>
        </p:nvSpPr>
        <p:spPr>
          <a:xfrm>
            <a:off x="882650" y="955040"/>
            <a:ext cx="64008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0070C0"/>
                </a:solidFill>
                <a:latin typeface="+mj-lt"/>
              </a:rPr>
              <a:t>Full-scale monetization through transactions, payments, and commerce infrastructure expansion</a:t>
            </a:r>
            <a:endParaRPr lang="en-US" sz="1600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432C569-1F01-B570-749F-F65DC6E5C83B}"/>
              </a:ext>
            </a:extLst>
          </p:cNvPr>
          <p:cNvSpPr txBox="1"/>
          <p:nvPr/>
        </p:nvSpPr>
        <p:spPr>
          <a:xfrm>
            <a:off x="218440" y="9588668"/>
            <a:ext cx="7217410" cy="1015663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r>
              <a:rPr lang="en-US" sz="2000" b="1" dirty="0"/>
              <a:t>Phase 3 unlocks the full revenue potential — turning </a:t>
            </a:r>
            <a:r>
              <a:rPr lang="en-US" sz="2000" b="1" dirty="0" err="1"/>
              <a:t>EzeAD</a:t>
            </a:r>
            <a:r>
              <a:rPr lang="en-US" sz="2000" b="1" dirty="0"/>
              <a:t> into a transaction-driven commerce infrastructure platform.</a:t>
            </a:r>
            <a:endParaRPr lang="en-US" sz="2000" dirty="0"/>
          </a:p>
        </p:txBody>
      </p:sp>
    </p:spTree>
  </p:cSld>
  <p:clrMapOvr>
    <a:masterClrMapping/>
  </p:clrMapOvr>
  <p:transition>
    <p:cut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46100" y="596900"/>
            <a:ext cx="3345179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b="1" dirty="0">
                <a:solidFill>
                  <a:srgbClr val="0F162A"/>
                </a:solidFill>
                <a:latin typeface="+mj-lt"/>
                <a:cs typeface="Arial"/>
              </a:rPr>
              <a:t>24</a:t>
            </a:r>
            <a:r>
              <a:rPr b="1" dirty="0">
                <a:solidFill>
                  <a:srgbClr val="0F162A"/>
                </a:solidFill>
                <a:latin typeface="+mj-lt"/>
                <a:cs typeface="Arial"/>
              </a:rPr>
              <a:t>. Go-To-Market </a:t>
            </a:r>
            <a:r>
              <a:rPr b="1" spc="-10" dirty="0">
                <a:solidFill>
                  <a:srgbClr val="0F162A"/>
                </a:solidFill>
                <a:latin typeface="+mj-lt"/>
                <a:cs typeface="Arial"/>
              </a:rPr>
              <a:t>Strategy</a:t>
            </a:r>
            <a:endParaRPr dirty="0">
              <a:latin typeface="+mj-lt"/>
              <a:cs typeface="Arial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9567C8A-F280-9A1E-8C05-0747E2EC03DE}"/>
              </a:ext>
            </a:extLst>
          </p:cNvPr>
          <p:cNvSpPr txBox="1"/>
          <p:nvPr/>
        </p:nvSpPr>
        <p:spPr>
          <a:xfrm>
            <a:off x="882650" y="1003300"/>
            <a:ext cx="6477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0070C0"/>
                </a:solidFill>
                <a:latin typeface="+mj-lt"/>
              </a:rPr>
              <a:t>A scalable, low-cost acquisition engine designed to rapidly build marketplace density and monetization</a:t>
            </a:r>
            <a:endParaRPr lang="en-US" sz="1600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A0F2AD7-4D5E-14C6-2CA9-F058CEE08A04}"/>
              </a:ext>
            </a:extLst>
          </p:cNvPr>
          <p:cNvSpPr txBox="1"/>
          <p:nvPr/>
        </p:nvSpPr>
        <p:spPr>
          <a:xfrm>
            <a:off x="896620" y="1777168"/>
            <a:ext cx="6813550" cy="72943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1600" b="1" dirty="0">
                <a:latin typeface="+mn-lt"/>
              </a:rPr>
              <a:t>Phase 1: Supply Activation (Liquidity First)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1" dirty="0">
                <a:latin typeface="+mn-lt"/>
              </a:rPr>
              <a:t>Free listings model</a:t>
            </a:r>
            <a:r>
              <a:rPr lang="en-US" sz="1200" dirty="0">
                <a:latin typeface="+mn-lt"/>
              </a:rPr>
              <a:t> to attract sellers and inventory at scale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+mn-lt"/>
              </a:rPr>
              <a:t>Focus on onboarding </a:t>
            </a:r>
            <a:r>
              <a:rPr lang="en-US" sz="1200" b="1" dirty="0">
                <a:latin typeface="+mn-lt"/>
              </a:rPr>
              <a:t>individual sellers, side hustlers, and small businesses</a:t>
            </a:r>
            <a:r>
              <a:rPr lang="en-US" sz="1200" dirty="0">
                <a:latin typeface="+mn-lt"/>
              </a:rPr>
              <a:t>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+mn-lt"/>
              </a:rPr>
              <a:t>Build strong </a:t>
            </a:r>
            <a:r>
              <a:rPr lang="en-US" sz="1200" b="1" dirty="0">
                <a:latin typeface="+mn-lt"/>
              </a:rPr>
              <a:t>category depth and marketplace activity</a:t>
            </a:r>
            <a:r>
              <a:rPr lang="en-US" sz="1200" dirty="0">
                <a:latin typeface="+mn-lt"/>
              </a:rPr>
              <a:t> </a:t>
            </a:r>
          </a:p>
          <a:p>
            <a:pPr>
              <a:buNone/>
            </a:pPr>
            <a:r>
              <a:rPr lang="en-US" sz="1200" dirty="0">
                <a:latin typeface="+mn-lt"/>
              </a:rPr>
              <a:t>👉 </a:t>
            </a:r>
            <a:r>
              <a:rPr lang="en-US" sz="1200" b="1" dirty="0">
                <a:latin typeface="+mn-lt"/>
              </a:rPr>
              <a:t>Goal:</a:t>
            </a:r>
            <a:r>
              <a:rPr lang="en-US" sz="1200" dirty="0">
                <a:latin typeface="+mn-lt"/>
              </a:rPr>
              <a:t> maximize supply → create marketplace momentum</a:t>
            </a:r>
          </a:p>
          <a:p>
            <a:pPr>
              <a:buNone/>
            </a:pPr>
            <a:br>
              <a:rPr lang="en-US" sz="1200" dirty="0">
                <a:latin typeface="+mn-lt"/>
              </a:rPr>
            </a:br>
            <a:endParaRPr lang="en-US" sz="1200" dirty="0">
              <a:latin typeface="+mn-lt"/>
            </a:endParaRPr>
          </a:p>
          <a:p>
            <a:pPr>
              <a:buNone/>
            </a:pPr>
            <a:r>
              <a:rPr lang="en-US" sz="1600" b="1" dirty="0">
                <a:latin typeface="+mn-lt"/>
              </a:rPr>
              <a:t>Phase 2: Demand Generation (Traffic Growth)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1" dirty="0">
                <a:latin typeface="+mn-lt"/>
              </a:rPr>
              <a:t>SEO-driven growth engine</a:t>
            </a:r>
            <a:r>
              <a:rPr lang="en-US" sz="1200" dirty="0">
                <a:latin typeface="+mn-lt"/>
              </a:rPr>
              <a:t> (high-intent organic traffic)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+mn-lt"/>
              </a:rPr>
              <a:t>Content strategy via </a:t>
            </a:r>
            <a:r>
              <a:rPr lang="en-US" sz="1200" b="1" dirty="0">
                <a:latin typeface="+mn-lt"/>
              </a:rPr>
              <a:t>blogs, listings, and search visibility</a:t>
            </a:r>
            <a:r>
              <a:rPr lang="en-US" sz="1200" dirty="0">
                <a:latin typeface="+mn-lt"/>
              </a:rPr>
              <a:t>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+mn-lt"/>
              </a:rPr>
              <a:t>Mobile-first acquisition targeting </a:t>
            </a:r>
            <a:r>
              <a:rPr lang="en-US" sz="1200" b="1" dirty="0">
                <a:latin typeface="+mn-lt"/>
              </a:rPr>
              <a:t>local and regional users</a:t>
            </a:r>
            <a:r>
              <a:rPr lang="en-US" sz="1200" dirty="0">
                <a:latin typeface="+mn-lt"/>
              </a:rPr>
              <a:t> </a:t>
            </a:r>
          </a:p>
          <a:p>
            <a:pPr>
              <a:buNone/>
            </a:pPr>
            <a:r>
              <a:rPr lang="en-US" sz="1200" dirty="0">
                <a:latin typeface="+mn-lt"/>
              </a:rPr>
              <a:t>👉 </a:t>
            </a:r>
            <a:r>
              <a:rPr lang="en-US" sz="1200" b="1" dirty="0">
                <a:latin typeface="+mn-lt"/>
              </a:rPr>
              <a:t>Goal:</a:t>
            </a:r>
            <a:r>
              <a:rPr lang="en-US" sz="1200" dirty="0">
                <a:latin typeface="+mn-lt"/>
              </a:rPr>
              <a:t> bring consistent buyer traffic to match supply</a:t>
            </a:r>
          </a:p>
          <a:p>
            <a:pPr>
              <a:buNone/>
            </a:pPr>
            <a:br>
              <a:rPr lang="en-US" sz="1200" dirty="0">
                <a:latin typeface="+mn-lt"/>
              </a:rPr>
            </a:br>
            <a:endParaRPr lang="en-US" sz="1200" dirty="0">
              <a:latin typeface="+mn-lt"/>
            </a:endParaRPr>
          </a:p>
          <a:p>
            <a:pPr>
              <a:buNone/>
            </a:pPr>
            <a:r>
              <a:rPr lang="en-US" sz="1600" b="1" dirty="0">
                <a:latin typeface="+mn-lt"/>
              </a:rPr>
              <a:t>Phase 3: Network Effects &amp; Retention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+mn-lt"/>
              </a:rPr>
              <a:t>Built-in </a:t>
            </a:r>
            <a:r>
              <a:rPr lang="en-US" sz="1200" b="1" dirty="0">
                <a:latin typeface="+mn-lt"/>
              </a:rPr>
              <a:t>messaging and interaction tools</a:t>
            </a:r>
            <a:r>
              <a:rPr lang="en-US" sz="1200" dirty="0">
                <a:latin typeface="+mn-lt"/>
              </a:rPr>
              <a:t> to increase engagement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+mn-lt"/>
              </a:rPr>
              <a:t>Encourage repeat usage through </a:t>
            </a:r>
            <a:r>
              <a:rPr lang="en-US" sz="1200" b="1" dirty="0">
                <a:latin typeface="+mn-lt"/>
              </a:rPr>
              <a:t>ease, speed, and results</a:t>
            </a:r>
            <a:r>
              <a:rPr lang="en-US" sz="1200" dirty="0">
                <a:latin typeface="+mn-lt"/>
              </a:rPr>
              <a:t>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+mn-lt"/>
              </a:rPr>
              <a:t>Strengthen marketplace through </a:t>
            </a:r>
            <a:r>
              <a:rPr lang="en-US" sz="1200" b="1" dirty="0">
                <a:latin typeface="+mn-lt"/>
              </a:rPr>
              <a:t>user-to-user activity</a:t>
            </a:r>
            <a:r>
              <a:rPr lang="en-US" sz="1200" dirty="0">
                <a:latin typeface="+mn-lt"/>
              </a:rPr>
              <a:t> </a:t>
            </a:r>
          </a:p>
          <a:p>
            <a:pPr>
              <a:buNone/>
            </a:pPr>
            <a:r>
              <a:rPr lang="en-US" sz="1200" dirty="0">
                <a:latin typeface="+mn-lt"/>
              </a:rPr>
              <a:t>👉 </a:t>
            </a:r>
            <a:r>
              <a:rPr lang="en-US" sz="1200" b="1" dirty="0">
                <a:latin typeface="+mn-lt"/>
              </a:rPr>
              <a:t>Goal:</a:t>
            </a:r>
            <a:r>
              <a:rPr lang="en-US" sz="1200" dirty="0">
                <a:latin typeface="+mn-lt"/>
              </a:rPr>
              <a:t> create self-sustaining marketplace growth</a:t>
            </a:r>
          </a:p>
          <a:p>
            <a:pPr>
              <a:buNone/>
            </a:pPr>
            <a:br>
              <a:rPr lang="en-US" sz="1200" dirty="0">
                <a:latin typeface="+mn-lt"/>
              </a:rPr>
            </a:br>
            <a:endParaRPr lang="en-US" sz="1200" dirty="0">
              <a:latin typeface="+mn-lt"/>
            </a:endParaRPr>
          </a:p>
          <a:p>
            <a:pPr>
              <a:buNone/>
            </a:pPr>
            <a:r>
              <a:rPr lang="en-US" sz="1600" b="1" dirty="0">
                <a:latin typeface="+mn-lt"/>
              </a:rPr>
              <a:t>Phase 4: Monetization Activation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+mn-lt"/>
              </a:rPr>
              <a:t>Convert high-activity users into </a:t>
            </a:r>
            <a:r>
              <a:rPr lang="en-US" sz="1200" b="1" dirty="0">
                <a:latin typeface="+mn-lt"/>
              </a:rPr>
              <a:t>paid customers (power sellers, businesses)</a:t>
            </a:r>
            <a:r>
              <a:rPr lang="en-US" sz="1200" dirty="0">
                <a:latin typeface="+mn-lt"/>
              </a:rPr>
              <a:t>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+mn-lt"/>
              </a:rPr>
              <a:t>Introduce </a:t>
            </a:r>
            <a:r>
              <a:rPr lang="en-US" sz="1200" b="1" dirty="0">
                <a:latin typeface="+mn-lt"/>
              </a:rPr>
              <a:t>visibility upgrades, subscriptions, and lead monetization</a:t>
            </a:r>
            <a:r>
              <a:rPr lang="en-US" sz="1200" dirty="0">
                <a:latin typeface="+mn-lt"/>
              </a:rPr>
              <a:t>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+mn-lt"/>
              </a:rPr>
              <a:t>Scale revenue alongside </a:t>
            </a:r>
            <a:r>
              <a:rPr lang="en-US" sz="1200" b="1" dirty="0">
                <a:latin typeface="+mn-lt"/>
              </a:rPr>
              <a:t>marketplace density</a:t>
            </a:r>
            <a:r>
              <a:rPr lang="en-US" sz="1200" dirty="0">
                <a:latin typeface="+mn-lt"/>
              </a:rPr>
              <a:t> </a:t>
            </a:r>
          </a:p>
          <a:p>
            <a:pPr>
              <a:buNone/>
            </a:pPr>
            <a:r>
              <a:rPr lang="en-US" sz="1200" dirty="0">
                <a:latin typeface="+mn-lt"/>
              </a:rPr>
              <a:t>👉 </a:t>
            </a:r>
            <a:r>
              <a:rPr lang="en-US" sz="1200" b="1" dirty="0">
                <a:latin typeface="+mn-lt"/>
              </a:rPr>
              <a:t>Goal:</a:t>
            </a:r>
            <a:r>
              <a:rPr lang="en-US" sz="1200" dirty="0">
                <a:latin typeface="+mn-lt"/>
              </a:rPr>
              <a:t> turn engagement into predictable revenue</a:t>
            </a:r>
          </a:p>
          <a:p>
            <a:pPr>
              <a:buNone/>
            </a:pPr>
            <a:br>
              <a:rPr lang="en-US" sz="1200" dirty="0">
                <a:latin typeface="+mn-lt"/>
              </a:rPr>
            </a:br>
            <a:endParaRPr lang="en-US" sz="1200" dirty="0">
              <a:latin typeface="+mn-lt"/>
            </a:endParaRPr>
          </a:p>
          <a:p>
            <a:pPr>
              <a:buNone/>
            </a:pPr>
            <a:r>
              <a:rPr lang="en-US" sz="1600" b="1" dirty="0">
                <a:latin typeface="+mn-lt"/>
              </a:rPr>
              <a:t>Growth Channels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1" dirty="0">
                <a:latin typeface="+mn-lt"/>
              </a:rPr>
              <a:t>Organic SEO (primary driver)</a:t>
            </a:r>
            <a:r>
              <a:rPr lang="en-US" sz="1200" dirty="0">
                <a:latin typeface="+mn-lt"/>
              </a:rPr>
              <a:t> — low CAC, high intent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1" dirty="0">
                <a:latin typeface="+mn-lt"/>
              </a:rPr>
              <a:t>Mobile apps</a:t>
            </a:r>
            <a:r>
              <a:rPr lang="en-US" sz="1200" dirty="0">
                <a:latin typeface="+mn-lt"/>
              </a:rPr>
              <a:t> — retention and accessibility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1" dirty="0">
                <a:latin typeface="+mn-lt"/>
              </a:rPr>
              <a:t>Referral &amp; word-of-mouth</a:t>
            </a:r>
            <a:r>
              <a:rPr lang="en-US" sz="1200" dirty="0">
                <a:latin typeface="+mn-lt"/>
              </a:rPr>
              <a:t> — driven by user success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1" dirty="0">
                <a:latin typeface="+mn-lt"/>
              </a:rPr>
              <a:t>Targeted digital marketing (as scale increases)</a:t>
            </a:r>
            <a:r>
              <a:rPr lang="en-US" sz="1200" dirty="0">
                <a:latin typeface="+mn-lt"/>
              </a:rPr>
              <a:t> </a:t>
            </a:r>
          </a:p>
          <a:p>
            <a:pPr>
              <a:buNone/>
            </a:pPr>
            <a:br>
              <a:rPr lang="en-US" sz="1200" dirty="0">
                <a:latin typeface="+mn-lt"/>
              </a:rPr>
            </a:br>
            <a:endParaRPr lang="en-US" sz="1200" dirty="0">
              <a:latin typeface="+mn-lt"/>
            </a:endParaRPr>
          </a:p>
          <a:p>
            <a:pPr>
              <a:buNone/>
            </a:pPr>
            <a:r>
              <a:rPr lang="en-US" sz="1600" b="1" dirty="0">
                <a:latin typeface="+mn-lt"/>
              </a:rPr>
              <a:t>📈 Growth Engine Logic</a:t>
            </a:r>
          </a:p>
          <a:p>
            <a:pPr>
              <a:buNone/>
            </a:pPr>
            <a:r>
              <a:rPr lang="en-US" sz="1200" b="1" dirty="0">
                <a:latin typeface="+mn-lt"/>
              </a:rPr>
              <a:t>Supply → Demand → Activity → Network Effects → Monetization</a:t>
            </a:r>
            <a:endParaRPr lang="en-US" sz="1200" dirty="0">
              <a:latin typeface="+mn-lt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BB20210-BC64-F356-7C94-54ACB1246248}"/>
              </a:ext>
            </a:extLst>
          </p:cNvPr>
          <p:cNvSpPr txBox="1"/>
          <p:nvPr/>
        </p:nvSpPr>
        <p:spPr>
          <a:xfrm>
            <a:off x="501650" y="9260566"/>
            <a:ext cx="6477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0070C0"/>
                </a:solidFill>
                <a:latin typeface="+mj-lt"/>
              </a:rPr>
              <a:t>EzeAD</a:t>
            </a:r>
            <a:r>
              <a:rPr lang="en-US" sz="2400" b="1" dirty="0">
                <a:solidFill>
                  <a:srgbClr val="0070C0"/>
                </a:solidFill>
                <a:latin typeface="+mj-lt"/>
              </a:rPr>
              <a:t> grows by building marketplace density first — monetization follows naturally as activity scales.</a:t>
            </a:r>
            <a:endParaRPr lang="en-US" sz="2400" dirty="0">
              <a:solidFill>
                <a:srgbClr val="0070C0"/>
              </a:solidFill>
              <a:latin typeface="+mj-lt"/>
            </a:endParaRPr>
          </a:p>
        </p:txBody>
      </p:sp>
    </p:spTree>
  </p:cSld>
  <p:clrMapOvr>
    <a:masterClrMapping/>
  </p:clrMapOvr>
  <p:transition>
    <p:cut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46100" y="596900"/>
            <a:ext cx="3538220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2100" b="1" dirty="0">
                <a:solidFill>
                  <a:srgbClr val="0F162A"/>
                </a:solidFill>
                <a:latin typeface="Arial"/>
                <a:cs typeface="Arial"/>
              </a:rPr>
              <a:t>25</a:t>
            </a:r>
            <a:r>
              <a:rPr sz="2100" b="1" dirty="0">
                <a:solidFill>
                  <a:srgbClr val="0F162A"/>
                </a:solidFill>
                <a:latin typeface="Arial"/>
                <a:cs typeface="Arial"/>
              </a:rPr>
              <a:t>.</a:t>
            </a:r>
            <a:r>
              <a:rPr sz="2100" b="1" spc="-25" dirty="0">
                <a:solidFill>
                  <a:srgbClr val="0F162A"/>
                </a:solidFill>
                <a:latin typeface="Arial"/>
                <a:cs typeface="Arial"/>
              </a:rPr>
              <a:t> </a:t>
            </a:r>
            <a:r>
              <a:rPr sz="2100" b="1" dirty="0">
                <a:solidFill>
                  <a:srgbClr val="0F162A"/>
                </a:solidFill>
                <a:latin typeface="Arial"/>
                <a:cs typeface="Arial"/>
              </a:rPr>
              <a:t>12–24</a:t>
            </a:r>
            <a:r>
              <a:rPr sz="2100" b="1" spc="-20" dirty="0">
                <a:solidFill>
                  <a:srgbClr val="0F162A"/>
                </a:solidFill>
                <a:latin typeface="Arial"/>
                <a:cs typeface="Arial"/>
              </a:rPr>
              <a:t> </a:t>
            </a:r>
            <a:r>
              <a:rPr sz="2100" b="1" dirty="0">
                <a:solidFill>
                  <a:srgbClr val="0F162A"/>
                </a:solidFill>
                <a:latin typeface="Arial"/>
                <a:cs typeface="Arial"/>
              </a:rPr>
              <a:t>Month</a:t>
            </a:r>
            <a:r>
              <a:rPr sz="2100" b="1" spc="-20" dirty="0">
                <a:solidFill>
                  <a:srgbClr val="0F162A"/>
                </a:solidFill>
                <a:latin typeface="Arial"/>
                <a:cs typeface="Arial"/>
              </a:rPr>
              <a:t> </a:t>
            </a:r>
            <a:r>
              <a:rPr sz="2100" b="1" spc="-10" dirty="0">
                <a:solidFill>
                  <a:srgbClr val="0F162A"/>
                </a:solidFill>
                <a:latin typeface="Arial"/>
                <a:cs typeface="Arial"/>
              </a:rPr>
              <a:t>Milestones</a:t>
            </a:r>
            <a:endParaRPr sz="2100" dirty="0">
              <a:latin typeface="Arial"/>
              <a:cs typeface="Arial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DBCB2B4-2CE8-18BD-42F4-F34629E2B955}"/>
              </a:ext>
            </a:extLst>
          </p:cNvPr>
          <p:cNvSpPr txBox="1"/>
          <p:nvPr/>
        </p:nvSpPr>
        <p:spPr>
          <a:xfrm>
            <a:off x="958850" y="912119"/>
            <a:ext cx="643382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0070C0"/>
                </a:solidFill>
                <a:latin typeface="+mj-lt"/>
              </a:rPr>
              <a:t>Roadmap to scale </a:t>
            </a:r>
            <a:r>
              <a:rPr lang="en-US" sz="1600" b="1" dirty="0" err="1">
                <a:solidFill>
                  <a:srgbClr val="0070C0"/>
                </a:solidFill>
                <a:latin typeface="+mj-lt"/>
              </a:rPr>
              <a:t>EzeAD</a:t>
            </a:r>
            <a:r>
              <a:rPr lang="en-US" sz="1600" b="1" dirty="0">
                <a:solidFill>
                  <a:srgbClr val="0070C0"/>
                </a:solidFill>
                <a:latin typeface="+mj-lt"/>
              </a:rPr>
              <a:t> from launch to market expansion</a:t>
            </a:r>
            <a:endParaRPr lang="en-US" sz="1600" dirty="0">
              <a:solidFill>
                <a:srgbClr val="0070C0"/>
              </a:solidFill>
              <a:latin typeface="+mj-lt"/>
            </a:endParaRP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8C4FB9E0-C46F-4ED5-B9DE-CC88FACDFC1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2226532"/>
              </p:ext>
            </p:extLst>
          </p:nvPr>
        </p:nvGraphicFramePr>
        <p:xfrm>
          <a:off x="273050" y="1438983"/>
          <a:ext cx="6858000" cy="5362058"/>
        </p:xfrm>
        <a:graphic>
          <a:graphicData uri="http://schemas.openxmlformats.org/drawingml/2006/table">
            <a:tbl>
              <a:tblPr/>
              <a:tblGrid>
                <a:gridCol w="2286000">
                  <a:extLst>
                    <a:ext uri="{9D8B030D-6E8A-4147-A177-3AD203B41FA5}">
                      <a16:colId xmlns:a16="http://schemas.microsoft.com/office/drawing/2014/main" val="2457608038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1975832904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5770313"/>
                    </a:ext>
                  </a:extLst>
                </a:gridCol>
              </a:tblGrid>
              <a:tr h="199932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400" b="1"/>
                        <a:t>Timeline</a:t>
                      </a:r>
                      <a:endParaRPr lang="en-US" sz="1400"/>
                    </a:p>
                  </a:txBody>
                  <a:tcPr marL="72021" marR="72021" marT="36010" marB="360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400" b="1" dirty="0"/>
                        <a:t>Strategic Milestones</a:t>
                      </a:r>
                      <a:endParaRPr lang="en-US" sz="1400" dirty="0"/>
                    </a:p>
                  </a:txBody>
                  <a:tcPr marL="72021" marR="72021" marT="36010" marB="360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400" b="1" dirty="0"/>
                        <a:t>Primary Objective</a:t>
                      </a:r>
                      <a:endParaRPr lang="en-US" sz="1400" dirty="0"/>
                    </a:p>
                  </a:txBody>
                  <a:tcPr marL="72021" marR="72021" marT="36010" marB="360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608524154"/>
                  </a:ext>
                </a:extLst>
              </a:tr>
              <a:tr h="1399519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400" b="1"/>
                        <a:t>0–3 Months</a:t>
                      </a:r>
                      <a:endParaRPr lang="en-US" sz="1400"/>
                    </a:p>
                  </a:txBody>
                  <a:tcPr marL="72021" marR="72021" marT="36010" marB="360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400"/>
                        <a:t>- Launch acceleration and user onboarding - Activate initial monetization (featured listings, subscriptions) - Optimize platform stability and performance</a:t>
                      </a:r>
                    </a:p>
                  </a:txBody>
                  <a:tcPr marL="72021" marR="72021" marT="36010" marB="360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400" b="1"/>
                        <a:t>Establish traction and marketplace activity</a:t>
                      </a:r>
                      <a:endParaRPr lang="en-US" sz="1400"/>
                    </a:p>
                  </a:txBody>
                  <a:tcPr marL="72021" marR="72021" marT="36010" marB="360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4089339751"/>
                  </a:ext>
                </a:extLst>
              </a:tr>
              <a:tr h="949674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400" b="1"/>
                        <a:t>3–6 Months</a:t>
                      </a:r>
                      <a:endParaRPr lang="en-US" sz="1400"/>
                    </a:p>
                  </a:txBody>
                  <a:tcPr marL="72021" marR="72021" marT="36010" marB="360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400" dirty="0"/>
                        <a:t>- Expand seller base and category depth - Introduce business accounts and seller tools - Increase listing volume and liquidity</a:t>
                      </a:r>
                    </a:p>
                  </a:txBody>
                  <a:tcPr marL="72021" marR="72021" marT="36010" marB="360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400" b="1"/>
                        <a:t>Build strong marketplace density</a:t>
                      </a:r>
                      <a:endParaRPr lang="en-US" sz="1400"/>
                    </a:p>
                  </a:txBody>
                  <a:tcPr marL="72021" marR="72021" marT="36010" marB="360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163721617"/>
                  </a:ext>
                </a:extLst>
              </a:tr>
              <a:tr h="1399519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400" b="1"/>
                        <a:t>6–12 Months</a:t>
                      </a:r>
                      <a:endParaRPr lang="en-US" sz="1400"/>
                    </a:p>
                  </a:txBody>
                  <a:tcPr marL="72021" marR="72021" marT="36010" marB="360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400"/>
                        <a:t>- Scale recurring revenue (subscriptions, power sellers) - Optimize lead generation and monetization - Expand user acquisition across key regions</a:t>
                      </a:r>
                    </a:p>
                  </a:txBody>
                  <a:tcPr marL="72021" marR="72021" marT="36010" marB="360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400" b="1" dirty="0"/>
                        <a:t>Drive consistent revenue growth</a:t>
                      </a:r>
                      <a:endParaRPr lang="en-US" sz="1400" dirty="0"/>
                    </a:p>
                  </a:txBody>
                  <a:tcPr marL="72021" marR="72021" marT="36010" marB="360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076595959"/>
                  </a:ext>
                </a:extLst>
              </a:tr>
              <a:tr h="949674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400" b="1"/>
                        <a:t>12–24 Months</a:t>
                      </a:r>
                      <a:endParaRPr lang="en-US" sz="1400"/>
                    </a:p>
                  </a:txBody>
                  <a:tcPr marL="72021" marR="72021" marT="36010" marB="360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400"/>
                        <a:t>- Expand into new markets and regions - Introduce transaction and payment layers - Strengthen brand and platform positioning</a:t>
                      </a:r>
                    </a:p>
                  </a:txBody>
                  <a:tcPr marL="72021" marR="72021" marT="36010" marB="360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400" b="1" dirty="0"/>
                        <a:t>Achieve scale and market leadership</a:t>
                      </a:r>
                      <a:endParaRPr lang="en-US" sz="1400" dirty="0"/>
                    </a:p>
                  </a:txBody>
                  <a:tcPr marL="72021" marR="72021" marT="36010" marB="360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4249289162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54794314-FF58-F7B8-A4A2-0F15F3C7D7CE}"/>
              </a:ext>
            </a:extLst>
          </p:cNvPr>
          <p:cNvSpPr txBox="1"/>
          <p:nvPr/>
        </p:nvSpPr>
        <p:spPr>
          <a:xfrm>
            <a:off x="273050" y="6989351"/>
            <a:ext cx="7119620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b="1" dirty="0">
                <a:latin typeface="+mj-lt"/>
              </a:rPr>
              <a:t>📈 Growth Logic </a:t>
            </a:r>
          </a:p>
          <a:p>
            <a:pPr>
              <a:buNone/>
            </a:pPr>
            <a:r>
              <a:rPr lang="en-US" sz="1600" b="1" dirty="0">
                <a:latin typeface="+mj-lt"/>
              </a:rPr>
              <a:t>Launch → Liquidity → Revenue → Scale → Expansion</a:t>
            </a:r>
            <a:endParaRPr lang="en-US" sz="1600" dirty="0">
              <a:latin typeface="+mj-lt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55F3F2E-CBA0-F849-3E81-4C7B269A8319}"/>
              </a:ext>
            </a:extLst>
          </p:cNvPr>
          <p:cNvSpPr txBox="1"/>
          <p:nvPr/>
        </p:nvSpPr>
        <p:spPr>
          <a:xfrm>
            <a:off x="304800" y="7777089"/>
            <a:ext cx="7251700" cy="9233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b="1" dirty="0"/>
              <a:t>A clear execution roadmap designed to convert platform readiness into measurable growth, revenue, and market dominance.</a:t>
            </a:r>
            <a:endParaRPr lang="en-US" dirty="0"/>
          </a:p>
        </p:txBody>
      </p:sp>
    </p:spTree>
  </p:cSld>
  <p:clrMapOvr>
    <a:masterClrMapping/>
  </p:clrMapOvr>
  <p:transition>
    <p:cut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46100" y="596900"/>
            <a:ext cx="2085339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2100" b="1" dirty="0">
                <a:solidFill>
                  <a:srgbClr val="0F162A"/>
                </a:solidFill>
                <a:latin typeface="Arial"/>
                <a:cs typeface="Arial"/>
              </a:rPr>
              <a:t>26</a:t>
            </a:r>
            <a:r>
              <a:rPr sz="2100" b="1" dirty="0">
                <a:solidFill>
                  <a:srgbClr val="0F162A"/>
                </a:solidFill>
                <a:latin typeface="Arial"/>
                <a:cs typeface="Arial"/>
              </a:rPr>
              <a:t>.</a:t>
            </a:r>
            <a:r>
              <a:rPr sz="2100" b="1" spc="-45" dirty="0">
                <a:solidFill>
                  <a:srgbClr val="0F162A"/>
                </a:solidFill>
                <a:latin typeface="Arial"/>
                <a:cs typeface="Arial"/>
              </a:rPr>
              <a:t> </a:t>
            </a:r>
            <a:r>
              <a:rPr sz="2100" b="1" dirty="0">
                <a:solidFill>
                  <a:srgbClr val="0F162A"/>
                </a:solidFill>
                <a:latin typeface="Arial"/>
                <a:cs typeface="Arial"/>
              </a:rPr>
              <a:t>Funding</a:t>
            </a:r>
            <a:r>
              <a:rPr sz="2100" b="1" spc="-40" dirty="0">
                <a:solidFill>
                  <a:srgbClr val="0F162A"/>
                </a:solidFill>
                <a:latin typeface="Arial"/>
                <a:cs typeface="Arial"/>
              </a:rPr>
              <a:t> </a:t>
            </a:r>
            <a:r>
              <a:rPr sz="2100" b="1" spc="-25" dirty="0">
                <a:solidFill>
                  <a:srgbClr val="0F162A"/>
                </a:solidFill>
                <a:latin typeface="Arial"/>
                <a:cs typeface="Arial"/>
              </a:rPr>
              <a:t>Ask</a:t>
            </a:r>
            <a:endParaRPr sz="2100" dirty="0">
              <a:latin typeface="Arial"/>
              <a:cs typeface="Arial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16BA8F4-9F00-07DD-4702-D47A1193CBFB}"/>
              </a:ext>
            </a:extLst>
          </p:cNvPr>
          <p:cNvSpPr txBox="1"/>
          <p:nvPr/>
        </p:nvSpPr>
        <p:spPr>
          <a:xfrm>
            <a:off x="882650" y="1079500"/>
            <a:ext cx="65532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0070C0"/>
                </a:solidFill>
                <a:latin typeface="+mj-lt"/>
              </a:rPr>
              <a:t>Seeking Funding to accelerate growth, monetization, and market expansion</a:t>
            </a:r>
            <a:endParaRPr lang="en-US" sz="1600" dirty="0">
              <a:solidFill>
                <a:srgbClr val="0070C0"/>
              </a:solidFill>
              <a:latin typeface="+mj-lt"/>
            </a:endParaRP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DFCD8A65-21D0-6FC1-4FA8-D324E35B233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079993"/>
              </p:ext>
            </p:extLst>
          </p:nvPr>
        </p:nvGraphicFramePr>
        <p:xfrm>
          <a:off x="307339" y="2358835"/>
          <a:ext cx="6899910" cy="4802824"/>
        </p:xfrm>
        <a:graphic>
          <a:graphicData uri="http://schemas.openxmlformats.org/drawingml/2006/table">
            <a:tbl>
              <a:tblPr/>
              <a:tblGrid>
                <a:gridCol w="2299970">
                  <a:extLst>
                    <a:ext uri="{9D8B030D-6E8A-4147-A177-3AD203B41FA5}">
                      <a16:colId xmlns:a16="http://schemas.microsoft.com/office/drawing/2014/main" val="1829501141"/>
                    </a:ext>
                  </a:extLst>
                </a:gridCol>
                <a:gridCol w="2299970">
                  <a:extLst>
                    <a:ext uri="{9D8B030D-6E8A-4147-A177-3AD203B41FA5}">
                      <a16:colId xmlns:a16="http://schemas.microsoft.com/office/drawing/2014/main" val="238578699"/>
                    </a:ext>
                  </a:extLst>
                </a:gridCol>
                <a:gridCol w="2299970">
                  <a:extLst>
                    <a:ext uri="{9D8B030D-6E8A-4147-A177-3AD203B41FA5}">
                      <a16:colId xmlns:a16="http://schemas.microsoft.com/office/drawing/2014/main" val="2193101128"/>
                    </a:ext>
                  </a:extLst>
                </a:gridCol>
              </a:tblGrid>
              <a:tr h="304941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200" b="1" dirty="0"/>
                        <a:t>Category</a:t>
                      </a:r>
                      <a:endParaRPr lang="en-US" sz="12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200" b="1" dirty="0"/>
                        <a:t>Allocation</a:t>
                      </a:r>
                      <a:endParaRPr lang="en-US" sz="12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200" b="1"/>
                        <a:t>Focus Area</a:t>
                      </a:r>
                      <a:endParaRPr lang="en-US" sz="120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082152698"/>
                  </a:ext>
                </a:extLst>
              </a:tr>
              <a:tr h="762353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200" b="1"/>
                        <a:t>User Acquisition &amp; Growth Marketing</a:t>
                      </a:r>
                      <a:endParaRPr lang="en-US" sz="120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200" b="1" dirty="0"/>
                        <a:t>30%</a:t>
                      </a:r>
                      <a:endParaRPr lang="en-US" sz="12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200"/>
                        <a:t>Scale user base, drive traffic, and increase marketplace activity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436898223"/>
                  </a:ext>
                </a:extLst>
              </a:tr>
              <a:tr h="991059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200" b="1"/>
                        <a:t>Marketplace Expansion &amp; Supply Activation</a:t>
                      </a:r>
                      <a:endParaRPr lang="en-US" sz="120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200" b="1"/>
                        <a:t>25%</a:t>
                      </a:r>
                      <a:endParaRPr lang="en-US" sz="120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200"/>
                        <a:t>Grow listings, onboard sellers, and increase category depth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4287128525"/>
                  </a:ext>
                </a:extLst>
              </a:tr>
              <a:tr h="991059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200" b="1" dirty="0"/>
                        <a:t>Monetization Systems &amp; Revenue Optimization</a:t>
                      </a:r>
                      <a:endParaRPr lang="en-US" sz="12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200" b="1"/>
                        <a:t>20%</a:t>
                      </a:r>
                      <a:endParaRPr lang="en-US" sz="120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200" dirty="0"/>
                        <a:t>Activate subscriptions, featured listings, and lead monetization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89187381"/>
                  </a:ext>
                </a:extLst>
              </a:tr>
              <a:tr h="991059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200" b="1"/>
                        <a:t>Technology &amp; Infrastructure</a:t>
                      </a:r>
                      <a:endParaRPr lang="en-US" sz="120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200" b="1"/>
                        <a:t>15%</a:t>
                      </a:r>
                      <a:endParaRPr lang="en-US" sz="120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200"/>
                        <a:t>Enhance performance, scalability, and platform stability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260291983"/>
                  </a:ext>
                </a:extLst>
              </a:tr>
              <a:tr h="762353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200" b="1"/>
                        <a:t>Operations &amp; Team Expansion</a:t>
                      </a:r>
                      <a:endParaRPr lang="en-US" sz="120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200" b="1"/>
                        <a:t>10%</a:t>
                      </a:r>
                      <a:endParaRPr lang="en-US" sz="120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200" dirty="0"/>
                        <a:t>Build execution team across product, growth, and support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723291024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90576C8E-5320-5BEF-3187-480695C003E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5104804"/>
              </p:ext>
            </p:extLst>
          </p:nvPr>
        </p:nvGraphicFramePr>
        <p:xfrm>
          <a:off x="290829" y="7856219"/>
          <a:ext cx="6807200" cy="1554480"/>
        </p:xfrm>
        <a:graphic>
          <a:graphicData uri="http://schemas.openxmlformats.org/drawingml/2006/table">
            <a:tbl>
              <a:tblPr/>
              <a:tblGrid>
                <a:gridCol w="3403600">
                  <a:extLst>
                    <a:ext uri="{9D8B030D-6E8A-4147-A177-3AD203B41FA5}">
                      <a16:colId xmlns:a16="http://schemas.microsoft.com/office/drawing/2014/main" val="250414927"/>
                    </a:ext>
                  </a:extLst>
                </a:gridCol>
                <a:gridCol w="3403600">
                  <a:extLst>
                    <a:ext uri="{9D8B030D-6E8A-4147-A177-3AD203B41FA5}">
                      <a16:colId xmlns:a16="http://schemas.microsoft.com/office/drawing/2014/main" val="169921395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200" b="1" dirty="0"/>
                        <a:t>Metric</a:t>
                      </a:r>
                      <a:endParaRPr lang="en-US" sz="12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200" b="1"/>
                        <a:t>Details</a:t>
                      </a:r>
                      <a:endParaRPr lang="en-US" sz="120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09841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200" b="1"/>
                        <a:t>Runway</a:t>
                      </a:r>
                      <a:endParaRPr lang="en-US" sz="120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200" dirty="0"/>
                        <a:t>18–24 months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243697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200" b="1" dirty="0"/>
                        <a:t>Stage</a:t>
                      </a:r>
                      <a:endParaRPr lang="en-US" sz="12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200" dirty="0"/>
                        <a:t>Built, operational, commercialization phase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546328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200" b="1"/>
                        <a:t>Capital Use</a:t>
                      </a:r>
                      <a:endParaRPr lang="en-US" sz="120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200"/>
                        <a:t>Scaling growth, not product development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470133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200" b="1"/>
                        <a:t>Outcome</a:t>
                      </a:r>
                      <a:endParaRPr lang="en-US" sz="120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200" dirty="0"/>
                        <a:t>User growth, revenue expansion, market penetration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6999581"/>
                  </a:ext>
                </a:extLst>
              </a:tr>
            </a:tbl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119B550C-99E2-351F-CE7A-AD4809C21197}"/>
              </a:ext>
            </a:extLst>
          </p:cNvPr>
          <p:cNvSpPr txBox="1"/>
          <p:nvPr/>
        </p:nvSpPr>
        <p:spPr>
          <a:xfrm>
            <a:off x="196850" y="1860607"/>
            <a:ext cx="37795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+mj-lt"/>
              </a:rPr>
              <a:t>📊 </a:t>
            </a:r>
            <a:r>
              <a:rPr lang="en-US" b="1" dirty="0">
                <a:latin typeface="+mj-lt"/>
              </a:rPr>
              <a:t>Capital Allocation &amp; Strategy</a:t>
            </a:r>
            <a:endParaRPr lang="en-US" dirty="0">
              <a:latin typeface="+mj-lt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4647608-E9FC-D300-4F14-9211CADDD7C3}"/>
              </a:ext>
            </a:extLst>
          </p:cNvPr>
          <p:cNvSpPr txBox="1"/>
          <p:nvPr/>
        </p:nvSpPr>
        <p:spPr>
          <a:xfrm>
            <a:off x="218440" y="7327900"/>
            <a:ext cx="37795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+mj-lt"/>
              </a:rPr>
              <a:t>📈 </a:t>
            </a:r>
            <a:r>
              <a:rPr lang="en-US" b="1" dirty="0">
                <a:latin typeface="+mj-lt"/>
              </a:rPr>
              <a:t>Runway &amp; Deployment</a:t>
            </a:r>
            <a:endParaRPr lang="en-US" dirty="0">
              <a:latin typeface="+mj-lt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C206B8C-B072-9285-2C66-F97F64531052}"/>
              </a:ext>
            </a:extLst>
          </p:cNvPr>
          <p:cNvSpPr txBox="1"/>
          <p:nvPr/>
        </p:nvSpPr>
        <p:spPr>
          <a:xfrm>
            <a:off x="328295" y="9773334"/>
            <a:ext cx="689990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  <a:latin typeface="+mj-lt"/>
              </a:rPr>
              <a:t>This capital accelerates a fully built platform into scalable growth, revenue, and market leadership.</a:t>
            </a:r>
            <a:endParaRPr lang="en-US" sz="2400" dirty="0">
              <a:solidFill>
                <a:srgbClr val="0070C0"/>
              </a:solidFill>
              <a:latin typeface="+mj-lt"/>
            </a:endParaRPr>
          </a:p>
        </p:txBody>
      </p:sp>
    </p:spTree>
  </p:cSld>
  <p:clrMapOvr>
    <a:masterClrMapping/>
  </p:clrMapOvr>
  <p:transition>
    <p:cut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46100" y="596900"/>
            <a:ext cx="215963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2100" b="1" dirty="0">
                <a:solidFill>
                  <a:srgbClr val="0F162A"/>
                </a:solidFill>
                <a:latin typeface="+mj-lt"/>
                <a:cs typeface="Arial"/>
              </a:rPr>
              <a:t>27</a:t>
            </a:r>
            <a:r>
              <a:rPr sz="2100" b="1" dirty="0">
                <a:solidFill>
                  <a:srgbClr val="0F162A"/>
                </a:solidFill>
                <a:latin typeface="+mj-lt"/>
                <a:cs typeface="Arial"/>
              </a:rPr>
              <a:t>.</a:t>
            </a:r>
            <a:r>
              <a:rPr sz="2100" b="1" spc="-10" dirty="0">
                <a:solidFill>
                  <a:srgbClr val="0F162A"/>
                </a:solidFill>
                <a:latin typeface="+mj-lt"/>
                <a:cs typeface="Arial"/>
              </a:rPr>
              <a:t> </a:t>
            </a:r>
            <a:r>
              <a:rPr sz="2100" b="1" dirty="0">
                <a:solidFill>
                  <a:srgbClr val="0F162A"/>
                </a:solidFill>
                <a:latin typeface="+mj-lt"/>
                <a:cs typeface="Arial"/>
              </a:rPr>
              <a:t>Use</a:t>
            </a:r>
            <a:r>
              <a:rPr sz="2100" b="1" spc="-5" dirty="0">
                <a:solidFill>
                  <a:srgbClr val="0F162A"/>
                </a:solidFill>
                <a:latin typeface="+mj-lt"/>
                <a:cs typeface="Arial"/>
              </a:rPr>
              <a:t> </a:t>
            </a:r>
            <a:r>
              <a:rPr sz="2100" b="1" dirty="0">
                <a:solidFill>
                  <a:srgbClr val="0F162A"/>
                </a:solidFill>
                <a:latin typeface="+mj-lt"/>
                <a:cs typeface="Arial"/>
              </a:rPr>
              <a:t>of</a:t>
            </a:r>
            <a:r>
              <a:rPr sz="2100" b="1" spc="-5" dirty="0">
                <a:solidFill>
                  <a:srgbClr val="0F162A"/>
                </a:solidFill>
                <a:latin typeface="+mj-lt"/>
                <a:cs typeface="Arial"/>
              </a:rPr>
              <a:t> </a:t>
            </a:r>
            <a:r>
              <a:rPr sz="2100" b="1" spc="-10" dirty="0">
                <a:solidFill>
                  <a:srgbClr val="0F162A"/>
                </a:solidFill>
                <a:latin typeface="+mj-lt"/>
                <a:cs typeface="Arial"/>
              </a:rPr>
              <a:t>Funds</a:t>
            </a:r>
            <a:endParaRPr sz="2100" dirty="0">
              <a:latin typeface="+mj-lt"/>
              <a:cs typeface="Arial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31DF441-D1D5-212F-3C8D-62177AACCB6E}"/>
              </a:ext>
            </a:extLst>
          </p:cNvPr>
          <p:cNvSpPr txBox="1"/>
          <p:nvPr/>
        </p:nvSpPr>
        <p:spPr>
          <a:xfrm>
            <a:off x="958850" y="1079500"/>
            <a:ext cx="64008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0070C0"/>
                </a:solidFill>
                <a:latin typeface="+mj-lt"/>
              </a:rPr>
              <a:t>Capital allocated to accelerate growth, monetization, and scalable infrastructure</a:t>
            </a:r>
            <a:endParaRPr lang="en-US" sz="1600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CE05398-9D89-583B-0BC5-28149FA5242C}"/>
              </a:ext>
            </a:extLst>
          </p:cNvPr>
          <p:cNvSpPr txBox="1"/>
          <p:nvPr/>
        </p:nvSpPr>
        <p:spPr>
          <a:xfrm>
            <a:off x="546100" y="1836995"/>
            <a:ext cx="37795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+mj-lt"/>
              </a:rPr>
              <a:t>📊 </a:t>
            </a:r>
            <a:r>
              <a:rPr lang="en-US" b="1" dirty="0">
                <a:latin typeface="+mj-lt"/>
              </a:rPr>
              <a:t>Fund Allocation Breakdown</a:t>
            </a:r>
            <a:endParaRPr lang="en-US" dirty="0">
              <a:latin typeface="+mj-lt"/>
            </a:endParaRPr>
          </a:p>
        </p:txBody>
      </p:sp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C8BDA087-16DC-4401-B5ED-04A6EAA361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4654549"/>
              </p:ext>
            </p:extLst>
          </p:nvPr>
        </p:nvGraphicFramePr>
        <p:xfrm>
          <a:off x="566420" y="2406987"/>
          <a:ext cx="6793230" cy="3992880"/>
        </p:xfrm>
        <a:graphic>
          <a:graphicData uri="http://schemas.openxmlformats.org/drawingml/2006/table">
            <a:tbl>
              <a:tblPr/>
              <a:tblGrid>
                <a:gridCol w="2264410">
                  <a:extLst>
                    <a:ext uri="{9D8B030D-6E8A-4147-A177-3AD203B41FA5}">
                      <a16:colId xmlns:a16="http://schemas.microsoft.com/office/drawing/2014/main" val="2151064540"/>
                    </a:ext>
                  </a:extLst>
                </a:gridCol>
                <a:gridCol w="2264410">
                  <a:extLst>
                    <a:ext uri="{9D8B030D-6E8A-4147-A177-3AD203B41FA5}">
                      <a16:colId xmlns:a16="http://schemas.microsoft.com/office/drawing/2014/main" val="1334498538"/>
                    </a:ext>
                  </a:extLst>
                </a:gridCol>
                <a:gridCol w="2264410">
                  <a:extLst>
                    <a:ext uri="{9D8B030D-6E8A-4147-A177-3AD203B41FA5}">
                      <a16:colId xmlns:a16="http://schemas.microsoft.com/office/drawing/2014/main" val="3994266531"/>
                    </a:ext>
                  </a:extLst>
                </a:gridCol>
              </a:tblGrid>
              <a:tr h="284886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 b="1">
                          <a:latin typeface="+mn-lt"/>
                        </a:rPr>
                        <a:t>Category</a:t>
                      </a:r>
                      <a:endParaRPr lang="en-US" sz="1600">
                        <a:latin typeface="+mn-lt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 b="1" dirty="0">
                          <a:latin typeface="+mn-lt"/>
                        </a:rPr>
                        <a:t>Allocation</a:t>
                      </a:r>
                      <a:endParaRPr lang="en-US" sz="1600" dirty="0">
                        <a:latin typeface="+mn-lt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 b="1" dirty="0">
                          <a:latin typeface="+mn-lt"/>
                        </a:rPr>
                        <a:t>Strategic Focus</a:t>
                      </a:r>
                      <a:endParaRPr lang="en-US" sz="1600" dirty="0">
                        <a:latin typeface="+mn-lt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4079666"/>
                  </a:ext>
                </a:extLst>
              </a:tr>
              <a:tr h="621569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400" b="1" dirty="0">
                          <a:latin typeface="+mn-lt"/>
                        </a:rPr>
                        <a:t>User Acquisition &amp; Growth Marketing</a:t>
                      </a:r>
                      <a:endParaRPr lang="en-US" sz="1400" dirty="0">
                        <a:latin typeface="+mn-lt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400" b="1">
                          <a:latin typeface="+mn-lt"/>
                        </a:rPr>
                        <a:t>30%</a:t>
                      </a:r>
                      <a:endParaRPr lang="en-US" sz="1400">
                        <a:latin typeface="+mn-lt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400">
                          <a:latin typeface="+mn-lt"/>
                        </a:rPr>
                        <a:t>Drive traffic, onboard users, and build marketplace demand at scale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4860620"/>
                  </a:ext>
                </a:extLst>
              </a:tr>
              <a:tr h="621569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400" b="1">
                          <a:latin typeface="+mn-lt"/>
                        </a:rPr>
                        <a:t>Marketplace Expansion &amp; Supply Activation</a:t>
                      </a:r>
                      <a:endParaRPr lang="en-US" sz="1400">
                        <a:latin typeface="+mn-lt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400" b="1">
                          <a:latin typeface="+mn-lt"/>
                        </a:rPr>
                        <a:t>25%</a:t>
                      </a:r>
                      <a:endParaRPr lang="en-US" sz="1400">
                        <a:latin typeface="+mn-lt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400">
                          <a:latin typeface="+mn-lt"/>
                        </a:rPr>
                        <a:t>Increase listings, seller participation, and category depth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0931072"/>
                  </a:ext>
                </a:extLst>
              </a:tr>
              <a:tr h="70195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400" b="1">
                          <a:latin typeface="+mn-lt"/>
                        </a:rPr>
                        <a:t>Monetization Systems &amp; Revenue Optimization</a:t>
                      </a:r>
                      <a:endParaRPr lang="en-US" sz="1400">
                        <a:latin typeface="+mn-lt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400" b="1">
                          <a:latin typeface="+mn-lt"/>
                        </a:rPr>
                        <a:t>20%</a:t>
                      </a:r>
                      <a:endParaRPr lang="en-US" sz="1400">
                        <a:latin typeface="+mn-lt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400">
                          <a:latin typeface="+mn-lt"/>
                        </a:rPr>
                        <a:t>Activate subscriptions, featured listings, and lead generation systems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1601231"/>
                  </a:ext>
                </a:extLst>
              </a:tr>
              <a:tr h="621569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400" b="1">
                          <a:latin typeface="+mn-lt"/>
                        </a:rPr>
                        <a:t>Technology &amp; Infrastructure</a:t>
                      </a:r>
                      <a:endParaRPr lang="en-US" sz="1400">
                        <a:latin typeface="+mn-lt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400" b="1">
                          <a:latin typeface="+mn-lt"/>
                        </a:rPr>
                        <a:t>15%</a:t>
                      </a:r>
                      <a:endParaRPr lang="en-US" sz="1400">
                        <a:latin typeface="+mn-lt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400">
                          <a:latin typeface="+mn-lt"/>
                        </a:rPr>
                        <a:t>Enhance performance, scalability, and system reliability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8942485"/>
                  </a:ext>
                </a:extLst>
              </a:tr>
              <a:tr h="621569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400" b="1">
                          <a:latin typeface="+mn-lt"/>
                        </a:rPr>
                        <a:t>Operations &amp; Team Expansion</a:t>
                      </a:r>
                      <a:endParaRPr lang="en-US" sz="1400">
                        <a:latin typeface="+mn-lt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400" b="1">
                          <a:latin typeface="+mn-lt"/>
                        </a:rPr>
                        <a:t>10%</a:t>
                      </a:r>
                      <a:endParaRPr lang="en-US" sz="1400">
                        <a:latin typeface="+mn-lt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400" dirty="0">
                          <a:latin typeface="+mn-lt"/>
                        </a:rPr>
                        <a:t>Build execution capacity across product, growth, and support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2863749"/>
                  </a:ext>
                </a:extLst>
              </a:tr>
            </a:tbl>
          </a:graphicData>
        </a:graphic>
      </p:graphicFrame>
      <p:sp>
        <p:nvSpPr>
          <p:cNvPr id="20" name="TextBox 19">
            <a:extLst>
              <a:ext uri="{FF2B5EF4-FFF2-40B4-BE49-F238E27FC236}">
                <a16:creationId xmlns:a16="http://schemas.microsoft.com/office/drawing/2014/main" id="{21437EA6-AEE6-DF88-D9DE-263025BF7E83}"/>
              </a:ext>
            </a:extLst>
          </p:cNvPr>
          <p:cNvSpPr txBox="1"/>
          <p:nvPr/>
        </p:nvSpPr>
        <p:spPr>
          <a:xfrm>
            <a:off x="539115" y="6642100"/>
            <a:ext cx="377952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latin typeface="+mj-lt"/>
              </a:rPr>
              <a:t>📈 </a:t>
            </a:r>
            <a:r>
              <a:rPr lang="en-US" sz="1600" b="1" dirty="0">
                <a:latin typeface="+mj-lt"/>
              </a:rPr>
              <a:t>Execution Focus</a:t>
            </a:r>
            <a:endParaRPr lang="en-US" sz="1600" dirty="0">
              <a:latin typeface="+mj-lt"/>
            </a:endParaRPr>
          </a:p>
        </p:txBody>
      </p:sp>
      <p:graphicFrame>
        <p:nvGraphicFramePr>
          <p:cNvPr id="21" name="Table 20">
            <a:extLst>
              <a:ext uri="{FF2B5EF4-FFF2-40B4-BE49-F238E27FC236}">
                <a16:creationId xmlns:a16="http://schemas.microsoft.com/office/drawing/2014/main" id="{FF17CEA4-ABF1-4E2A-FD02-35CE279150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2469491"/>
              </p:ext>
            </p:extLst>
          </p:nvPr>
        </p:nvGraphicFramePr>
        <p:xfrm>
          <a:off x="425450" y="7205980"/>
          <a:ext cx="6807200" cy="1584960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3403600">
                  <a:extLst>
                    <a:ext uri="{9D8B030D-6E8A-4147-A177-3AD203B41FA5}">
                      <a16:colId xmlns:a16="http://schemas.microsoft.com/office/drawing/2014/main" val="1891432361"/>
                    </a:ext>
                  </a:extLst>
                </a:gridCol>
                <a:gridCol w="3403600">
                  <a:extLst>
                    <a:ext uri="{9D8B030D-6E8A-4147-A177-3AD203B41FA5}">
                      <a16:colId xmlns:a16="http://schemas.microsoft.com/office/drawing/2014/main" val="165158164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400" b="1"/>
                        <a:t>Area</a:t>
                      </a:r>
                      <a:endParaRPr lang="en-US" sz="1400" i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400" b="1" dirty="0"/>
                        <a:t>Outcome</a:t>
                      </a:r>
                      <a:endParaRPr lang="en-US" sz="1400" i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4613821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200" b="1"/>
                        <a:t>Growth</a:t>
                      </a:r>
                      <a:endParaRPr lang="en-US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200" dirty="0"/>
                        <a:t>Rapid user acquisition and marketplace activity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2090698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200" b="1"/>
                        <a:t>Monetization</a:t>
                      </a:r>
                      <a:endParaRPr lang="en-US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200" dirty="0"/>
                        <a:t>Early revenue generation and scaling recurring income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1187118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200" b="1"/>
                        <a:t>Platform</a:t>
                      </a:r>
                      <a:endParaRPr lang="en-US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200"/>
                        <a:t>Stable, high-performance infrastructure for scale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3838638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200" b="1"/>
                        <a:t>Operations</a:t>
                      </a:r>
                      <a:endParaRPr lang="en-US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200" dirty="0"/>
                        <a:t>Strong execution team to support expansion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80370701"/>
                  </a:ext>
                </a:extLst>
              </a:tr>
            </a:tbl>
          </a:graphicData>
        </a:graphic>
      </p:graphicFrame>
      <p:sp>
        <p:nvSpPr>
          <p:cNvPr id="23" name="TextBox 22">
            <a:extLst>
              <a:ext uri="{FF2B5EF4-FFF2-40B4-BE49-F238E27FC236}">
                <a16:creationId xmlns:a16="http://schemas.microsoft.com/office/drawing/2014/main" id="{BD1B4BA1-FD81-961E-CEFE-D6F31E5942DC}"/>
              </a:ext>
            </a:extLst>
          </p:cNvPr>
          <p:cNvSpPr txBox="1"/>
          <p:nvPr/>
        </p:nvSpPr>
        <p:spPr>
          <a:xfrm>
            <a:off x="425450" y="9309100"/>
            <a:ext cx="6852920" cy="120032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400" b="1" dirty="0"/>
              <a:t>Every dollar is deployed to accelerate growth, activate revenue, and scale a platform already built for success.</a:t>
            </a:r>
            <a:endParaRPr lang="en-US" sz="2400" dirty="0"/>
          </a:p>
        </p:txBody>
      </p:sp>
    </p:spTree>
  </p:cSld>
  <p:clrMapOvr>
    <a:masterClrMapping/>
  </p:clrMapOvr>
  <p:transition>
    <p:cut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46100" y="596900"/>
            <a:ext cx="5598160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2100" b="1" dirty="0">
                <a:solidFill>
                  <a:srgbClr val="0F162A"/>
                </a:solidFill>
                <a:latin typeface="+mj-lt"/>
                <a:cs typeface="Arial"/>
              </a:rPr>
              <a:t>28</a:t>
            </a:r>
            <a:r>
              <a:rPr sz="2100" b="1" dirty="0">
                <a:solidFill>
                  <a:srgbClr val="0F162A"/>
                </a:solidFill>
                <a:latin typeface="+mj-lt"/>
                <a:cs typeface="Arial"/>
              </a:rPr>
              <a:t>.</a:t>
            </a:r>
            <a:r>
              <a:rPr sz="2100" b="1" spc="-30" dirty="0">
                <a:solidFill>
                  <a:srgbClr val="0F162A"/>
                </a:solidFill>
                <a:latin typeface="+mj-lt"/>
                <a:cs typeface="Arial"/>
              </a:rPr>
              <a:t> </a:t>
            </a:r>
            <a:r>
              <a:rPr sz="2100" b="1" spc="-20" dirty="0">
                <a:solidFill>
                  <a:srgbClr val="0F162A"/>
                </a:solidFill>
                <a:latin typeface="+mj-lt"/>
                <a:cs typeface="Arial"/>
              </a:rPr>
              <a:t>High-</a:t>
            </a:r>
            <a:r>
              <a:rPr sz="2100" b="1" dirty="0">
                <a:solidFill>
                  <a:srgbClr val="0F162A"/>
                </a:solidFill>
                <a:latin typeface="+mj-lt"/>
                <a:cs typeface="Arial"/>
              </a:rPr>
              <a:t>Level</a:t>
            </a:r>
            <a:r>
              <a:rPr sz="2100" b="1" spc="-30" dirty="0">
                <a:solidFill>
                  <a:srgbClr val="0F162A"/>
                </a:solidFill>
                <a:latin typeface="+mj-lt"/>
                <a:cs typeface="Arial"/>
              </a:rPr>
              <a:t> </a:t>
            </a:r>
            <a:r>
              <a:rPr sz="2100" b="1" dirty="0">
                <a:solidFill>
                  <a:srgbClr val="0F162A"/>
                </a:solidFill>
                <a:latin typeface="+mj-lt"/>
                <a:cs typeface="Arial"/>
              </a:rPr>
              <a:t>Commercial</a:t>
            </a:r>
            <a:r>
              <a:rPr sz="2100" b="1" spc="-25" dirty="0">
                <a:solidFill>
                  <a:srgbClr val="0F162A"/>
                </a:solidFill>
                <a:latin typeface="+mj-lt"/>
                <a:cs typeface="Arial"/>
              </a:rPr>
              <a:t> </a:t>
            </a:r>
            <a:r>
              <a:rPr sz="2100" b="1" dirty="0">
                <a:solidFill>
                  <a:srgbClr val="0F162A"/>
                </a:solidFill>
                <a:latin typeface="+mj-lt"/>
                <a:cs typeface="Arial"/>
              </a:rPr>
              <a:t>Projection</a:t>
            </a:r>
            <a:r>
              <a:rPr sz="2100" b="1" spc="-30" dirty="0">
                <a:solidFill>
                  <a:srgbClr val="0F162A"/>
                </a:solidFill>
                <a:latin typeface="+mj-lt"/>
                <a:cs typeface="Arial"/>
              </a:rPr>
              <a:t> </a:t>
            </a:r>
            <a:r>
              <a:rPr sz="2100" b="1" spc="-10" dirty="0">
                <a:solidFill>
                  <a:srgbClr val="0F162A"/>
                </a:solidFill>
                <a:latin typeface="+mj-lt"/>
                <a:cs typeface="Arial"/>
              </a:rPr>
              <a:t>Logic</a:t>
            </a:r>
            <a:endParaRPr sz="2100" dirty="0">
              <a:latin typeface="+mj-lt"/>
              <a:cs typeface="Arial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5BA55D6-315B-9C77-BDD7-F01C898EF977}"/>
              </a:ext>
            </a:extLst>
          </p:cNvPr>
          <p:cNvSpPr txBox="1"/>
          <p:nvPr/>
        </p:nvSpPr>
        <p:spPr>
          <a:xfrm>
            <a:off x="882650" y="1003300"/>
            <a:ext cx="61722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chemeClr val="tx2"/>
                </a:solidFill>
              </a:rPr>
              <a:t>A scalable revenue engine where growth in marketplace activity directly drives monetization</a:t>
            </a:r>
            <a:endParaRPr lang="en-US" sz="1600" dirty="0">
              <a:solidFill>
                <a:schemeClr val="tx2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40A7A45-0D3E-689D-57F1-229C4E59F784}"/>
              </a:ext>
            </a:extLst>
          </p:cNvPr>
          <p:cNvSpPr txBox="1"/>
          <p:nvPr/>
        </p:nvSpPr>
        <p:spPr>
          <a:xfrm>
            <a:off x="850900" y="1765300"/>
            <a:ext cx="6477000" cy="52014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1600" b="1" dirty="0">
                <a:latin typeface="+mj-lt"/>
              </a:rPr>
              <a:t>📈 Core Commercial Logic</a:t>
            </a:r>
          </a:p>
          <a:p>
            <a:pPr>
              <a:buNone/>
            </a:pPr>
            <a:r>
              <a:rPr lang="en-US" sz="1200" b="1" dirty="0">
                <a:latin typeface="+mj-lt"/>
              </a:rPr>
              <a:t>User Growth → Listings → Marketplace Activity → Monetization Demand → Revenue Growth</a:t>
            </a:r>
            <a:endParaRPr lang="en-US" sz="1200" dirty="0">
              <a:latin typeface="+mj-lt"/>
            </a:endParaRPr>
          </a:p>
          <a:p>
            <a:pPr>
              <a:buNone/>
            </a:pPr>
            <a:endParaRPr lang="en-US" sz="1200" dirty="0">
              <a:latin typeface="+mj-lt"/>
            </a:endParaRPr>
          </a:p>
          <a:p>
            <a:pPr>
              <a:buNone/>
            </a:pPr>
            <a:r>
              <a:rPr lang="en-US" sz="1600" b="1" dirty="0">
                <a:latin typeface="+mj-lt"/>
              </a:rPr>
              <a:t>Stage 1: Marketplace Activation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+mj-lt"/>
              </a:rPr>
              <a:t>Increase </a:t>
            </a:r>
            <a:r>
              <a:rPr lang="en-US" sz="1200" b="1" dirty="0">
                <a:latin typeface="+mj-lt"/>
              </a:rPr>
              <a:t>users and listings</a:t>
            </a:r>
            <a:r>
              <a:rPr lang="en-US" sz="1200" dirty="0">
                <a:latin typeface="+mj-lt"/>
              </a:rPr>
              <a:t> through freemium model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+mj-lt"/>
              </a:rPr>
              <a:t>Build </a:t>
            </a:r>
            <a:r>
              <a:rPr lang="en-US" sz="1200" b="1" dirty="0">
                <a:latin typeface="+mj-lt"/>
              </a:rPr>
              <a:t>marketplace liquidity and engagement</a:t>
            </a:r>
            <a:r>
              <a:rPr lang="en-US" sz="1200" dirty="0">
                <a:latin typeface="+mj-lt"/>
              </a:rPr>
              <a:t>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+mj-lt"/>
              </a:rPr>
              <a:t>Drive initial demand for </a:t>
            </a:r>
            <a:r>
              <a:rPr lang="en-US" sz="1200" b="1" dirty="0">
                <a:latin typeface="+mj-lt"/>
              </a:rPr>
              <a:t>visibility and lead generation</a:t>
            </a:r>
            <a:r>
              <a:rPr lang="en-US" sz="1200" dirty="0">
                <a:latin typeface="+mj-lt"/>
              </a:rPr>
              <a:t> </a:t>
            </a:r>
          </a:p>
          <a:p>
            <a:pPr>
              <a:buNone/>
            </a:pPr>
            <a:r>
              <a:rPr lang="en-US" sz="1200" dirty="0">
                <a:latin typeface="+mj-lt"/>
              </a:rPr>
              <a:t>👉 </a:t>
            </a:r>
            <a:r>
              <a:rPr lang="en-US" sz="1200" b="1" dirty="0">
                <a:latin typeface="+mj-lt"/>
              </a:rPr>
              <a:t>Output:</a:t>
            </a:r>
            <a:r>
              <a:rPr lang="en-US" sz="1200" dirty="0">
                <a:latin typeface="+mj-lt"/>
              </a:rPr>
              <a:t> early monetization begins</a:t>
            </a:r>
            <a:br>
              <a:rPr lang="en-US" sz="1200" dirty="0">
                <a:latin typeface="+mj-lt"/>
              </a:rPr>
            </a:br>
            <a:endParaRPr lang="en-US" sz="1200" dirty="0">
              <a:latin typeface="+mj-lt"/>
            </a:endParaRPr>
          </a:p>
          <a:p>
            <a:pPr>
              <a:buNone/>
            </a:pPr>
            <a:r>
              <a:rPr lang="en-US" sz="1600" b="1" dirty="0">
                <a:latin typeface="+mj-lt"/>
              </a:rPr>
              <a:t>Stage 2: Monetization Expansion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+mj-lt"/>
              </a:rPr>
              <a:t>Convert active users into </a:t>
            </a:r>
            <a:r>
              <a:rPr lang="en-US" sz="1200" b="1" dirty="0">
                <a:latin typeface="+mj-lt"/>
              </a:rPr>
              <a:t>paying customers (sellers &amp; businesses)</a:t>
            </a:r>
            <a:r>
              <a:rPr lang="en-US" sz="1200" dirty="0">
                <a:latin typeface="+mj-lt"/>
              </a:rPr>
              <a:t>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+mj-lt"/>
              </a:rPr>
              <a:t>Scale </a:t>
            </a:r>
            <a:r>
              <a:rPr lang="en-US" sz="1200" b="1" dirty="0">
                <a:latin typeface="+mj-lt"/>
              </a:rPr>
              <a:t>subscriptions, featured listings, and lead monetization</a:t>
            </a:r>
            <a:r>
              <a:rPr lang="en-US" sz="1200" dirty="0">
                <a:latin typeface="+mj-lt"/>
              </a:rPr>
              <a:t>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+mj-lt"/>
              </a:rPr>
              <a:t>Increase </a:t>
            </a:r>
            <a:r>
              <a:rPr lang="en-US" sz="1200" b="1" dirty="0">
                <a:latin typeface="+mj-lt"/>
              </a:rPr>
              <a:t>average revenue per user (ARPU)</a:t>
            </a:r>
            <a:r>
              <a:rPr lang="en-US" sz="1200" dirty="0">
                <a:latin typeface="+mj-lt"/>
              </a:rPr>
              <a:t> </a:t>
            </a:r>
          </a:p>
          <a:p>
            <a:pPr>
              <a:buNone/>
            </a:pPr>
            <a:r>
              <a:rPr lang="en-US" sz="1200" dirty="0">
                <a:latin typeface="+mj-lt"/>
              </a:rPr>
              <a:t>👉 </a:t>
            </a:r>
            <a:r>
              <a:rPr lang="en-US" sz="1200" b="1" dirty="0">
                <a:latin typeface="+mj-lt"/>
              </a:rPr>
              <a:t>Output:</a:t>
            </a:r>
            <a:r>
              <a:rPr lang="en-US" sz="1200" dirty="0">
                <a:latin typeface="+mj-lt"/>
              </a:rPr>
              <a:t> recurring and predictable revenue growth</a:t>
            </a:r>
            <a:br>
              <a:rPr lang="en-US" sz="1200" dirty="0">
                <a:latin typeface="+mj-lt"/>
              </a:rPr>
            </a:br>
            <a:endParaRPr lang="en-US" sz="1200" dirty="0">
              <a:latin typeface="+mj-lt"/>
            </a:endParaRPr>
          </a:p>
          <a:p>
            <a:pPr>
              <a:buNone/>
            </a:pPr>
            <a:r>
              <a:rPr lang="en-US" sz="1600" b="1" dirty="0">
                <a:latin typeface="+mj-lt"/>
              </a:rPr>
              <a:t>Stage 3: Marketplace Scaling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+mj-lt"/>
              </a:rPr>
              <a:t>Higher marketplace density → </a:t>
            </a:r>
            <a:r>
              <a:rPr lang="en-US" sz="1200" b="1" dirty="0">
                <a:latin typeface="+mj-lt"/>
              </a:rPr>
              <a:t>more competition for visibility</a:t>
            </a:r>
            <a:r>
              <a:rPr lang="en-US" sz="1200" dirty="0">
                <a:latin typeface="+mj-lt"/>
              </a:rPr>
              <a:t>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+mj-lt"/>
              </a:rPr>
              <a:t>Increased demand for </a:t>
            </a:r>
            <a:r>
              <a:rPr lang="en-US" sz="1200" b="1" dirty="0">
                <a:latin typeface="+mj-lt"/>
              </a:rPr>
              <a:t>premium tools and performance upgrades</a:t>
            </a:r>
            <a:r>
              <a:rPr lang="en-US" sz="1200" dirty="0">
                <a:latin typeface="+mj-lt"/>
              </a:rPr>
              <a:t>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+mj-lt"/>
              </a:rPr>
              <a:t>Growth in </a:t>
            </a:r>
            <a:r>
              <a:rPr lang="en-US" sz="1200" b="1" dirty="0">
                <a:latin typeface="+mj-lt"/>
              </a:rPr>
              <a:t>repeat users and business participation</a:t>
            </a:r>
            <a:r>
              <a:rPr lang="en-US" sz="1200" dirty="0">
                <a:latin typeface="+mj-lt"/>
              </a:rPr>
              <a:t> </a:t>
            </a:r>
          </a:p>
          <a:p>
            <a:pPr>
              <a:buNone/>
            </a:pPr>
            <a:r>
              <a:rPr lang="en-US" sz="1200" dirty="0">
                <a:latin typeface="+mj-lt"/>
              </a:rPr>
              <a:t>👉 </a:t>
            </a:r>
            <a:r>
              <a:rPr lang="en-US" sz="1200" b="1" dirty="0">
                <a:latin typeface="+mj-lt"/>
              </a:rPr>
              <a:t>Output:</a:t>
            </a:r>
            <a:r>
              <a:rPr lang="en-US" sz="1200" dirty="0">
                <a:latin typeface="+mj-lt"/>
              </a:rPr>
              <a:t> compounding revenue growth</a:t>
            </a:r>
          </a:p>
          <a:p>
            <a:pPr>
              <a:buNone/>
            </a:pPr>
            <a:endParaRPr lang="en-US" sz="1200" dirty="0">
              <a:latin typeface="+mj-lt"/>
            </a:endParaRPr>
          </a:p>
          <a:p>
            <a:pPr>
              <a:buNone/>
            </a:pPr>
            <a:r>
              <a:rPr lang="en-US" sz="1600" b="1" dirty="0">
                <a:latin typeface="+mj-lt"/>
              </a:rPr>
              <a:t>Stage 4: Transaction Layer (Long-Term Upside)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+mj-lt"/>
              </a:rPr>
              <a:t>Introduce </a:t>
            </a:r>
            <a:r>
              <a:rPr lang="en-US" sz="1200" b="1" dirty="0">
                <a:latin typeface="+mj-lt"/>
              </a:rPr>
              <a:t>transaction fees and payment systems</a:t>
            </a:r>
            <a:r>
              <a:rPr lang="en-US" sz="1200" dirty="0">
                <a:latin typeface="+mj-lt"/>
              </a:rPr>
              <a:t>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+mj-lt"/>
              </a:rPr>
              <a:t>Monetize full </a:t>
            </a:r>
            <a:r>
              <a:rPr lang="en-US" sz="1200" b="1" dirty="0">
                <a:latin typeface="+mj-lt"/>
              </a:rPr>
              <a:t>commerce lifecycle within the platform</a:t>
            </a:r>
            <a:r>
              <a:rPr lang="en-US" sz="1200" dirty="0">
                <a:latin typeface="+mj-lt"/>
              </a:rPr>
              <a:t>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+mj-lt"/>
              </a:rPr>
              <a:t>Expand into </a:t>
            </a:r>
            <a:r>
              <a:rPr lang="en-US" sz="1200" b="1" dirty="0">
                <a:latin typeface="+mj-lt"/>
              </a:rPr>
              <a:t>high-volume, transaction-driven revenue</a:t>
            </a:r>
            <a:r>
              <a:rPr lang="en-US" sz="1200" dirty="0">
                <a:latin typeface="+mj-lt"/>
              </a:rPr>
              <a:t> </a:t>
            </a:r>
          </a:p>
          <a:p>
            <a:r>
              <a:rPr lang="en-US" sz="1200" dirty="0">
                <a:latin typeface="+mj-lt"/>
              </a:rPr>
              <a:t>👉 </a:t>
            </a:r>
            <a:r>
              <a:rPr lang="en-US" sz="1200" b="1" dirty="0">
                <a:latin typeface="+mj-lt"/>
              </a:rPr>
              <a:t>Output:</a:t>
            </a:r>
            <a:r>
              <a:rPr lang="en-US" sz="1200" dirty="0">
                <a:latin typeface="+mj-lt"/>
              </a:rPr>
              <a:t> exponential revenue potential</a:t>
            </a:r>
          </a:p>
        </p:txBody>
      </p: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6CC90805-C1A6-B0E4-0989-92446C3EB8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1182016"/>
              </p:ext>
            </p:extLst>
          </p:nvPr>
        </p:nvGraphicFramePr>
        <p:xfrm>
          <a:off x="537210" y="7143949"/>
          <a:ext cx="6807200" cy="18592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403600">
                  <a:extLst>
                    <a:ext uri="{9D8B030D-6E8A-4147-A177-3AD203B41FA5}">
                      <a16:colId xmlns:a16="http://schemas.microsoft.com/office/drawing/2014/main" val="2837044026"/>
                    </a:ext>
                  </a:extLst>
                </a:gridCol>
                <a:gridCol w="3403600">
                  <a:extLst>
                    <a:ext uri="{9D8B030D-6E8A-4147-A177-3AD203B41FA5}">
                      <a16:colId xmlns:a16="http://schemas.microsoft.com/office/drawing/2014/main" val="213800458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 b="1" dirty="0"/>
                        <a:t>Driver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 b="1" dirty="0"/>
                        <a:t>Impact on Revenue</a:t>
                      </a:r>
                      <a:endParaRPr lang="en-US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0705454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400"/>
                        <a:t>User Growth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400" dirty="0"/>
                        <a:t>Expands total market activity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156588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400" dirty="0"/>
                        <a:t>Listing Volume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400" dirty="0"/>
                        <a:t>Increases monetization opportunities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5349495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400"/>
                        <a:t>Engagement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400"/>
                        <a:t>Drives demand for visibility and leads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2219176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400"/>
                        <a:t>Business Adoption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400"/>
                        <a:t>Strengthens recurring revenue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8320944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400"/>
                        <a:t>Transactions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400" dirty="0"/>
                        <a:t>Unlocks high-scale revenue layer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56687670"/>
                  </a:ext>
                </a:extLst>
              </a:tr>
            </a:tbl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F381A249-B3F8-70CA-F680-9AC71DA5B2C2}"/>
              </a:ext>
            </a:extLst>
          </p:cNvPr>
          <p:cNvSpPr txBox="1"/>
          <p:nvPr/>
        </p:nvSpPr>
        <p:spPr>
          <a:xfrm>
            <a:off x="457835" y="9366934"/>
            <a:ext cx="6965950" cy="707886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en-US" sz="2000" b="1" dirty="0" err="1">
                <a:latin typeface="+mj-lt"/>
              </a:rPr>
              <a:t>EzeAD’s</a:t>
            </a:r>
            <a:r>
              <a:rPr lang="en-US" sz="2000" b="1" dirty="0">
                <a:latin typeface="+mj-lt"/>
              </a:rPr>
              <a:t> revenue scales naturally with marketplace activity — the more the platform is used, the more it earns.</a:t>
            </a:r>
            <a:endParaRPr lang="en-US" sz="2000" dirty="0">
              <a:latin typeface="+mj-lt"/>
            </a:endParaRPr>
          </a:p>
        </p:txBody>
      </p:sp>
    </p:spTree>
  </p:cSld>
  <p:clrMapOvr>
    <a:masterClrMapping/>
  </p:clrMapOvr>
  <p:transition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46100" y="596900"/>
            <a:ext cx="2189480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dirty="0">
                <a:solidFill>
                  <a:srgbClr val="0F162A"/>
                </a:solidFill>
                <a:latin typeface="Arial"/>
                <a:cs typeface="Arial"/>
              </a:rPr>
              <a:t>2.</a:t>
            </a:r>
            <a:r>
              <a:rPr sz="2100" b="1" spc="-20" dirty="0">
                <a:solidFill>
                  <a:srgbClr val="0F162A"/>
                </a:solidFill>
                <a:latin typeface="Arial"/>
                <a:cs typeface="Arial"/>
              </a:rPr>
              <a:t> </a:t>
            </a:r>
            <a:r>
              <a:rPr sz="2100" b="1" dirty="0">
                <a:solidFill>
                  <a:srgbClr val="0F162A"/>
                </a:solidFill>
                <a:latin typeface="Arial"/>
                <a:cs typeface="Arial"/>
              </a:rPr>
              <a:t>What</a:t>
            </a:r>
            <a:r>
              <a:rPr sz="2100" b="1" spc="-15" dirty="0">
                <a:solidFill>
                  <a:srgbClr val="0F162A"/>
                </a:solidFill>
                <a:latin typeface="Arial"/>
                <a:cs typeface="Arial"/>
              </a:rPr>
              <a:t> </a:t>
            </a:r>
            <a:r>
              <a:rPr sz="2100" b="1" dirty="0">
                <a:solidFill>
                  <a:srgbClr val="0F162A"/>
                </a:solidFill>
                <a:latin typeface="Arial"/>
                <a:cs typeface="Arial"/>
              </a:rPr>
              <a:t>EzeAD</a:t>
            </a:r>
            <a:r>
              <a:rPr sz="2100" b="1" spc="-20" dirty="0">
                <a:solidFill>
                  <a:srgbClr val="0F162A"/>
                </a:solidFill>
                <a:latin typeface="Arial"/>
                <a:cs typeface="Arial"/>
              </a:rPr>
              <a:t> </a:t>
            </a:r>
            <a:r>
              <a:rPr sz="2100" b="1" spc="-25" dirty="0">
                <a:solidFill>
                  <a:srgbClr val="0F162A"/>
                </a:solidFill>
                <a:latin typeface="Arial"/>
                <a:cs typeface="Arial"/>
              </a:rPr>
              <a:t>Is</a:t>
            </a:r>
            <a:endParaRPr sz="2100" dirty="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012507" y="4477385"/>
            <a:ext cx="3668395" cy="89725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950" b="1" dirty="0">
                <a:latin typeface="Arial"/>
                <a:cs typeface="Arial"/>
              </a:rPr>
              <a:t>Supporting</a:t>
            </a:r>
            <a:r>
              <a:rPr sz="950" b="1" spc="155" dirty="0">
                <a:latin typeface="Arial"/>
                <a:cs typeface="Arial"/>
              </a:rPr>
              <a:t> </a:t>
            </a:r>
            <a:r>
              <a:rPr sz="950" b="1" spc="-20" dirty="0">
                <a:latin typeface="Arial"/>
                <a:cs typeface="Arial"/>
              </a:rPr>
              <a:t>Links</a:t>
            </a:r>
            <a:endParaRPr sz="95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50"/>
              </a:spcBef>
            </a:pPr>
            <a:r>
              <a:rPr sz="950" dirty="0">
                <a:solidFill>
                  <a:srgbClr val="1C4DD8"/>
                </a:solidFill>
                <a:latin typeface="Arial MT"/>
                <a:cs typeface="Arial MT"/>
              </a:rPr>
              <a:t>Main</a:t>
            </a:r>
            <a:r>
              <a:rPr sz="950" spc="60" dirty="0">
                <a:solidFill>
                  <a:srgbClr val="1C4DD8"/>
                </a:solidFill>
                <a:latin typeface="Arial MT"/>
                <a:cs typeface="Arial MT"/>
              </a:rPr>
              <a:t> </a:t>
            </a:r>
            <a:r>
              <a:rPr sz="950" dirty="0">
                <a:solidFill>
                  <a:srgbClr val="1C4DD8"/>
                </a:solidFill>
                <a:latin typeface="Arial MT"/>
                <a:cs typeface="Arial MT"/>
              </a:rPr>
              <a:t>Platform:</a:t>
            </a:r>
            <a:r>
              <a:rPr sz="950" spc="65" dirty="0">
                <a:solidFill>
                  <a:srgbClr val="1C4DD8"/>
                </a:solidFill>
                <a:latin typeface="Arial MT"/>
                <a:cs typeface="Arial MT"/>
              </a:rPr>
              <a:t> </a:t>
            </a:r>
            <a:r>
              <a:rPr sz="950" spc="-10" dirty="0">
                <a:solidFill>
                  <a:srgbClr val="1C4DD8"/>
                </a:solidFill>
                <a:latin typeface="Arial MT"/>
                <a:cs typeface="Arial MT"/>
                <a:hlinkClick r:id="rId2"/>
              </a:rPr>
              <a:t>https://www.ezead.com</a:t>
            </a:r>
            <a:endParaRPr sz="950" dirty="0">
              <a:latin typeface="Arial MT"/>
              <a:cs typeface="Arial MT"/>
            </a:endParaRPr>
          </a:p>
          <a:p>
            <a:pPr marL="12700" marR="5080">
              <a:lnSpc>
                <a:spcPct val="166700"/>
              </a:lnSpc>
            </a:pPr>
            <a:r>
              <a:rPr sz="950" dirty="0">
                <a:solidFill>
                  <a:srgbClr val="1C4DD8"/>
                </a:solidFill>
                <a:latin typeface="Arial MT"/>
                <a:cs typeface="Arial MT"/>
              </a:rPr>
              <a:t>Investor</a:t>
            </a:r>
            <a:r>
              <a:rPr sz="950" spc="220" dirty="0">
                <a:solidFill>
                  <a:srgbClr val="1C4DD8"/>
                </a:solidFill>
                <a:latin typeface="Arial MT"/>
                <a:cs typeface="Arial MT"/>
              </a:rPr>
              <a:t> </a:t>
            </a:r>
            <a:r>
              <a:rPr sz="950" dirty="0">
                <a:solidFill>
                  <a:srgbClr val="1C4DD8"/>
                </a:solidFill>
                <a:latin typeface="Arial MT"/>
                <a:cs typeface="Arial MT"/>
              </a:rPr>
              <a:t>Page:</a:t>
            </a:r>
            <a:r>
              <a:rPr sz="950" spc="220" dirty="0">
                <a:solidFill>
                  <a:srgbClr val="1C4DD8"/>
                </a:solidFill>
                <a:latin typeface="Arial MT"/>
                <a:cs typeface="Arial MT"/>
              </a:rPr>
              <a:t> </a:t>
            </a:r>
            <a:r>
              <a:rPr sz="950" dirty="0">
                <a:solidFill>
                  <a:srgbClr val="1C4DD8"/>
                </a:solidFill>
                <a:latin typeface="Arial MT"/>
                <a:cs typeface="Arial MT"/>
                <a:hlinkClick r:id="rId3"/>
              </a:rPr>
              <a:t>https://www.ezead.com/pages/ezead-</a:t>
            </a:r>
            <a:r>
              <a:rPr sz="950" spc="-10" dirty="0">
                <a:solidFill>
                  <a:srgbClr val="1C4DD8"/>
                </a:solidFill>
                <a:latin typeface="Arial MT"/>
                <a:cs typeface="Arial MT"/>
                <a:hlinkClick r:id="rId3"/>
              </a:rPr>
              <a:t>Investors</a:t>
            </a:r>
            <a:r>
              <a:rPr sz="950" spc="-10" dirty="0">
                <a:solidFill>
                  <a:srgbClr val="1C4DD8"/>
                </a:solidFill>
                <a:latin typeface="Arial MT"/>
                <a:cs typeface="Arial MT"/>
              </a:rPr>
              <a:t> </a:t>
            </a:r>
            <a:r>
              <a:rPr sz="950" dirty="0">
                <a:solidFill>
                  <a:srgbClr val="1C4DD8"/>
                </a:solidFill>
                <a:latin typeface="Arial MT"/>
                <a:cs typeface="Arial MT"/>
              </a:rPr>
              <a:t>Mission</a:t>
            </a:r>
            <a:r>
              <a:rPr sz="950" spc="250" dirty="0">
                <a:solidFill>
                  <a:srgbClr val="1C4DD8"/>
                </a:solidFill>
                <a:latin typeface="Arial MT"/>
                <a:cs typeface="Arial MT"/>
              </a:rPr>
              <a:t> </a:t>
            </a:r>
            <a:r>
              <a:rPr sz="950" dirty="0">
                <a:solidFill>
                  <a:srgbClr val="1C4DD8"/>
                </a:solidFill>
                <a:latin typeface="Arial MT"/>
                <a:cs typeface="Arial MT"/>
              </a:rPr>
              <a:t>Page:</a:t>
            </a:r>
            <a:r>
              <a:rPr sz="950" spc="254" dirty="0">
                <a:solidFill>
                  <a:srgbClr val="1C4DD8"/>
                </a:solidFill>
                <a:latin typeface="Arial MT"/>
                <a:cs typeface="Arial MT"/>
              </a:rPr>
              <a:t> </a:t>
            </a:r>
            <a:r>
              <a:rPr sz="950" dirty="0">
                <a:solidFill>
                  <a:srgbClr val="1C4DD8"/>
                </a:solidFill>
                <a:latin typeface="Arial MT"/>
                <a:cs typeface="Arial MT"/>
                <a:hlinkClick r:id="rId4"/>
              </a:rPr>
              <a:t>https://www.ezead.com/pages/our-mission-at-</a:t>
            </a:r>
            <a:r>
              <a:rPr sz="950" spc="-10" dirty="0">
                <a:solidFill>
                  <a:srgbClr val="1C4DD8"/>
                </a:solidFill>
                <a:latin typeface="Arial MT"/>
                <a:cs typeface="Arial MT"/>
                <a:hlinkClick r:id="rId4"/>
              </a:rPr>
              <a:t>ezead</a:t>
            </a:r>
            <a:endParaRPr sz="950" dirty="0">
              <a:latin typeface="Arial MT"/>
              <a:cs typeface="Arial MT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EA22AB7-EB3A-2050-2BF0-3A413D84AE8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1750" y="5499100"/>
            <a:ext cx="4953000" cy="49530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7E21F25-9F80-431F-37A1-139F5EDA4004}"/>
              </a:ext>
            </a:extLst>
          </p:cNvPr>
          <p:cNvSpPr txBox="1"/>
          <p:nvPr/>
        </p:nvSpPr>
        <p:spPr>
          <a:xfrm>
            <a:off x="806450" y="995670"/>
            <a:ext cx="647598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dirty="0">
                <a:latin typeface="+mj-lt"/>
              </a:rPr>
              <a:t>A unified, AI-powered marketplace infrastructure replacing multiple fragmented platforms with one scalable ecosystem</a:t>
            </a:r>
            <a:endParaRPr lang="en-US" sz="1400" dirty="0">
              <a:latin typeface="+mj-lt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3D6FC1F-3361-603D-0F0E-E421ADEB7B9C}"/>
              </a:ext>
            </a:extLst>
          </p:cNvPr>
          <p:cNvSpPr txBox="1"/>
          <p:nvPr/>
        </p:nvSpPr>
        <p:spPr>
          <a:xfrm>
            <a:off x="828040" y="1585605"/>
            <a:ext cx="5715000" cy="16002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1400" b="1" dirty="0">
                <a:latin typeface="+mj-lt"/>
              </a:rPr>
              <a:t>Platform Breakdown</a:t>
            </a:r>
          </a:p>
          <a:p>
            <a:pPr>
              <a:buNone/>
            </a:pPr>
            <a:endParaRPr lang="en-US" sz="1400" b="1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>
                <a:latin typeface="+mj-lt"/>
              </a:rPr>
              <a:t>Listings</a:t>
            </a:r>
            <a:r>
              <a:rPr lang="en-US" sz="1400" dirty="0">
                <a:latin typeface="+mj-lt"/>
              </a:rPr>
              <a:t> — buy &amp; sell products locally and globally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>
                <a:latin typeface="+mj-lt"/>
              </a:rPr>
              <a:t>Auctions</a:t>
            </a:r>
            <a:r>
              <a:rPr lang="en-US" sz="1400" dirty="0">
                <a:latin typeface="+mj-lt"/>
              </a:rPr>
              <a:t> — dynamic price discovery and competitive selling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>
                <a:latin typeface="+mj-lt"/>
              </a:rPr>
              <a:t>Services</a:t>
            </a:r>
            <a:r>
              <a:rPr lang="en-US" sz="1400" dirty="0">
                <a:latin typeface="+mj-lt"/>
              </a:rPr>
              <a:t> — connect service providers with demand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>
                <a:latin typeface="+mj-lt"/>
              </a:rPr>
              <a:t>Jobs</a:t>
            </a:r>
            <a:r>
              <a:rPr lang="en-US" sz="1400" dirty="0">
                <a:latin typeface="+mj-lt"/>
              </a:rPr>
              <a:t> — hiring and opportunity marketplace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>
                <a:latin typeface="+mj-lt"/>
              </a:rPr>
              <a:t>Business Pages</a:t>
            </a:r>
            <a:r>
              <a:rPr lang="en-US" sz="1400" dirty="0">
                <a:latin typeface="+mj-lt"/>
              </a:rPr>
              <a:t> — digital presence and promotion for businesses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E2538CC-5375-9AE6-186A-44DD268C75B8}"/>
              </a:ext>
            </a:extLst>
          </p:cNvPr>
          <p:cNvSpPr txBox="1"/>
          <p:nvPr/>
        </p:nvSpPr>
        <p:spPr>
          <a:xfrm>
            <a:off x="901382" y="3358386"/>
            <a:ext cx="377952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dirty="0">
                <a:latin typeface="+mj-lt"/>
              </a:rPr>
              <a:t>The Core Advantage</a:t>
            </a:r>
            <a:endParaRPr lang="en-US" sz="1400" dirty="0">
              <a:latin typeface="+mj-lt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F8E2784-7DCB-CF66-9EFA-FB69D8421697}"/>
              </a:ext>
            </a:extLst>
          </p:cNvPr>
          <p:cNvSpPr txBox="1"/>
          <p:nvPr/>
        </p:nvSpPr>
        <p:spPr>
          <a:xfrm>
            <a:off x="901382" y="3728334"/>
            <a:ext cx="6247388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1400" dirty="0"/>
              <a:t>✅</a:t>
            </a:r>
            <a:r>
              <a:rPr lang="en-US" sz="1400" b="1" dirty="0">
                <a:latin typeface="+mn-lt"/>
                <a:cs typeface="Times New Roman" panose="02020603050405020304" pitchFamily="18" charset="0"/>
              </a:rPr>
              <a:t>  </a:t>
            </a:r>
            <a:r>
              <a:rPr lang="en-US" sz="1400" b="1" dirty="0">
                <a:latin typeface="+mn-lt"/>
              </a:rPr>
              <a:t>All-in-one platform — replacing 5+ separate platforms with a single integrated system</a:t>
            </a:r>
            <a:endParaRPr lang="en-US" sz="1400" dirty="0">
              <a:latin typeface="+mn-lt"/>
            </a:endParaRPr>
          </a:p>
          <a:p>
            <a:pPr>
              <a:buNone/>
            </a:pPr>
            <a:br>
              <a:rPr lang="en-US" dirty="0"/>
            </a:br>
            <a:endParaRPr lang="en-US" dirty="0"/>
          </a:p>
        </p:txBody>
      </p:sp>
    </p:spTree>
  </p:cSld>
  <p:clrMapOvr>
    <a:masterClrMapping/>
  </p:clrMapOvr>
  <p:transition>
    <p:cut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46100" y="596900"/>
            <a:ext cx="408622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2100" b="1" dirty="0">
                <a:solidFill>
                  <a:srgbClr val="0F162A"/>
                </a:solidFill>
                <a:latin typeface="Arial"/>
                <a:cs typeface="Arial"/>
              </a:rPr>
              <a:t>29</a:t>
            </a:r>
            <a:r>
              <a:rPr sz="2100" b="1" dirty="0">
                <a:solidFill>
                  <a:srgbClr val="0F162A"/>
                </a:solidFill>
                <a:latin typeface="Arial"/>
                <a:cs typeface="Arial"/>
              </a:rPr>
              <a:t>. Leadership &amp; Team </a:t>
            </a:r>
            <a:r>
              <a:rPr sz="2100" b="1" spc="-10" dirty="0">
                <a:solidFill>
                  <a:srgbClr val="0F162A"/>
                </a:solidFill>
                <a:latin typeface="Arial"/>
                <a:cs typeface="Arial"/>
              </a:rPr>
              <a:t>Buildout</a:t>
            </a:r>
            <a:endParaRPr sz="2100" dirty="0">
              <a:latin typeface="Arial"/>
              <a:cs typeface="Arial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5ABA1C9-698B-9E97-F336-782F0D9BA643}"/>
              </a:ext>
            </a:extLst>
          </p:cNvPr>
          <p:cNvSpPr txBox="1"/>
          <p:nvPr/>
        </p:nvSpPr>
        <p:spPr>
          <a:xfrm>
            <a:off x="958850" y="1079500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chemeClr val="tx2"/>
                </a:solidFill>
              </a:rPr>
              <a:t>Building a high-performance team to execute, scale, and commercialize </a:t>
            </a:r>
            <a:r>
              <a:rPr lang="en-US" sz="1400" b="1" dirty="0" err="1">
                <a:solidFill>
                  <a:schemeClr val="tx2"/>
                </a:solidFill>
              </a:rPr>
              <a:t>EzeAD</a:t>
            </a:r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780F28B-BA90-0DF6-6FE1-055FDD041406}"/>
              </a:ext>
            </a:extLst>
          </p:cNvPr>
          <p:cNvSpPr txBox="1"/>
          <p:nvPr/>
        </p:nvSpPr>
        <p:spPr>
          <a:xfrm>
            <a:off x="958850" y="1739880"/>
            <a:ext cx="6172200" cy="63094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1600" b="1" dirty="0">
                <a:solidFill>
                  <a:schemeClr val="tx1"/>
                </a:solidFill>
                <a:latin typeface="+mj-lt"/>
              </a:rPr>
              <a:t>Leadership &amp; Team Buildout</a:t>
            </a:r>
          </a:p>
          <a:p>
            <a:pPr>
              <a:buNone/>
            </a:pPr>
            <a:r>
              <a:rPr lang="en-US" sz="1200" b="1" dirty="0">
                <a:latin typeface="+mj-lt"/>
              </a:rPr>
              <a:t>Building a high-performance team to execute, scale, and commercialize </a:t>
            </a:r>
            <a:r>
              <a:rPr lang="en-US" sz="1200" b="1" dirty="0" err="1">
                <a:latin typeface="+mj-lt"/>
              </a:rPr>
              <a:t>EzeAD</a:t>
            </a:r>
            <a:endParaRPr lang="en-US" sz="1200" dirty="0">
              <a:latin typeface="+mj-lt"/>
            </a:endParaRPr>
          </a:p>
          <a:p>
            <a:pPr>
              <a:buNone/>
            </a:pPr>
            <a:br>
              <a:rPr lang="en-US" sz="1200" dirty="0">
                <a:latin typeface="+mj-lt"/>
              </a:rPr>
            </a:br>
            <a:endParaRPr lang="en-US" sz="1200" dirty="0">
              <a:latin typeface="+mj-lt"/>
            </a:endParaRPr>
          </a:p>
          <a:p>
            <a:pPr>
              <a:buNone/>
            </a:pPr>
            <a:r>
              <a:rPr lang="en-US" sz="1600" b="1" dirty="0">
                <a:solidFill>
                  <a:schemeClr val="tx1"/>
                </a:solidFill>
                <a:latin typeface="+mj-lt"/>
              </a:rPr>
              <a:t>Founder-Led Execution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+mj-lt"/>
              </a:rPr>
              <a:t>Strong product vision backed by </a:t>
            </a:r>
            <a:r>
              <a:rPr lang="en-US" sz="1200" b="1" dirty="0">
                <a:latin typeface="+mj-lt"/>
              </a:rPr>
              <a:t>4+ years of development and execution</a:t>
            </a:r>
            <a:r>
              <a:rPr lang="en-US" sz="1200" dirty="0">
                <a:latin typeface="+mj-lt"/>
              </a:rPr>
              <a:t>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+mj-lt"/>
              </a:rPr>
              <a:t>Deep understanding of </a:t>
            </a:r>
            <a:r>
              <a:rPr lang="en-US" sz="1200" b="1" dirty="0">
                <a:latin typeface="+mj-lt"/>
              </a:rPr>
              <a:t>marketplace dynamics, user behavior, and platform design</a:t>
            </a:r>
            <a:r>
              <a:rPr lang="en-US" sz="1200" dirty="0">
                <a:latin typeface="+mj-lt"/>
              </a:rPr>
              <a:t>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+mj-lt"/>
              </a:rPr>
              <a:t>Proven ability to </a:t>
            </a:r>
            <a:r>
              <a:rPr lang="en-US" sz="1200" b="1" dirty="0">
                <a:latin typeface="+mj-lt"/>
              </a:rPr>
              <a:t>build and deliver a complete, operational system</a:t>
            </a:r>
            <a:r>
              <a:rPr lang="en-US" sz="1200" dirty="0">
                <a:latin typeface="+mj-lt"/>
              </a:rPr>
              <a:t> </a:t>
            </a:r>
          </a:p>
          <a:p>
            <a:pPr>
              <a:buNone/>
            </a:pPr>
            <a:br>
              <a:rPr lang="en-US" sz="1200" dirty="0">
                <a:latin typeface="+mj-lt"/>
              </a:rPr>
            </a:br>
            <a:endParaRPr lang="en-US" sz="1200" dirty="0">
              <a:latin typeface="+mj-lt"/>
            </a:endParaRPr>
          </a:p>
          <a:p>
            <a:pPr>
              <a:buNone/>
            </a:pPr>
            <a:r>
              <a:rPr lang="en-US" sz="1600" b="1" dirty="0">
                <a:solidFill>
                  <a:schemeClr val="tx1"/>
                </a:solidFill>
                <a:latin typeface="+mj-lt"/>
              </a:rPr>
              <a:t>Core Team Expansion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+mj-lt"/>
              </a:rPr>
              <a:t>Hiring across </a:t>
            </a:r>
            <a:r>
              <a:rPr lang="en-US" sz="1200" b="1" dirty="0">
                <a:latin typeface="+mj-lt"/>
              </a:rPr>
              <a:t>engineering, product, growth, and operations</a:t>
            </a:r>
            <a:r>
              <a:rPr lang="en-US" sz="1200" dirty="0">
                <a:latin typeface="+mj-lt"/>
              </a:rPr>
              <a:t>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+mj-lt"/>
              </a:rPr>
              <a:t>Focus on building a team capable of </a:t>
            </a:r>
            <a:r>
              <a:rPr lang="en-US" sz="1200" b="1" dirty="0">
                <a:latin typeface="+mj-lt"/>
              </a:rPr>
              <a:t>rapid execution and continuous improvement</a:t>
            </a:r>
            <a:r>
              <a:rPr lang="en-US" sz="1200" dirty="0">
                <a:latin typeface="+mj-lt"/>
              </a:rPr>
              <a:t>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+mj-lt"/>
              </a:rPr>
              <a:t>Strengthening capabilities in </a:t>
            </a:r>
            <a:r>
              <a:rPr lang="en-US" sz="1200" b="1" dirty="0">
                <a:latin typeface="+mj-lt"/>
              </a:rPr>
              <a:t>AI, infrastructure, and marketplace optimization</a:t>
            </a:r>
            <a:r>
              <a:rPr lang="en-US" sz="1200" dirty="0">
                <a:latin typeface="+mj-lt"/>
              </a:rPr>
              <a:t> </a:t>
            </a:r>
          </a:p>
          <a:p>
            <a:pPr>
              <a:buNone/>
            </a:pPr>
            <a:br>
              <a:rPr lang="en-US" sz="1200" dirty="0">
                <a:latin typeface="+mj-lt"/>
              </a:rPr>
            </a:br>
            <a:endParaRPr lang="en-US" sz="1200" dirty="0">
              <a:latin typeface="+mj-lt"/>
            </a:endParaRPr>
          </a:p>
          <a:p>
            <a:pPr>
              <a:buNone/>
            </a:pPr>
            <a:r>
              <a:rPr lang="en-US" sz="1600" b="1" dirty="0">
                <a:solidFill>
                  <a:schemeClr val="tx1"/>
                </a:solidFill>
                <a:latin typeface="+mj-lt"/>
              </a:rPr>
              <a:t>Growth &amp; Commercial Team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+mj-lt"/>
              </a:rPr>
              <a:t>Dedicated team for </a:t>
            </a:r>
            <a:r>
              <a:rPr lang="en-US" sz="1200" b="1" dirty="0">
                <a:latin typeface="+mj-lt"/>
              </a:rPr>
              <a:t>user acquisition, partnerships, and revenue growth</a:t>
            </a:r>
            <a:r>
              <a:rPr lang="en-US" sz="1200" dirty="0">
                <a:latin typeface="+mj-lt"/>
              </a:rPr>
              <a:t>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+mj-lt"/>
              </a:rPr>
              <a:t>Focus on scaling </a:t>
            </a:r>
            <a:r>
              <a:rPr lang="en-US" sz="1200" b="1" dirty="0">
                <a:latin typeface="+mj-lt"/>
              </a:rPr>
              <a:t>marketplace activity and monetization performance</a:t>
            </a:r>
            <a:r>
              <a:rPr lang="en-US" sz="1200" dirty="0">
                <a:latin typeface="+mj-lt"/>
              </a:rPr>
              <a:t>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+mj-lt"/>
              </a:rPr>
              <a:t>Building expertise in </a:t>
            </a:r>
            <a:r>
              <a:rPr lang="en-US" sz="1200" b="1" dirty="0">
                <a:latin typeface="+mj-lt"/>
              </a:rPr>
              <a:t>digital marketing, SEO, and conversion optimization</a:t>
            </a:r>
            <a:r>
              <a:rPr lang="en-US" sz="1200" dirty="0">
                <a:latin typeface="+mj-lt"/>
              </a:rPr>
              <a:t> </a:t>
            </a:r>
          </a:p>
          <a:p>
            <a:pPr>
              <a:buNone/>
            </a:pPr>
            <a:br>
              <a:rPr lang="en-US" sz="1200" dirty="0">
                <a:latin typeface="+mj-lt"/>
              </a:rPr>
            </a:br>
            <a:endParaRPr lang="en-US" sz="1200" dirty="0">
              <a:latin typeface="+mj-lt"/>
            </a:endParaRPr>
          </a:p>
          <a:p>
            <a:pPr>
              <a:buNone/>
            </a:pPr>
            <a:r>
              <a:rPr lang="en-US" sz="1600" b="1" dirty="0">
                <a:solidFill>
                  <a:schemeClr val="tx1"/>
                </a:solidFill>
                <a:latin typeface="+mj-lt"/>
              </a:rPr>
              <a:t>Operational Excellence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+mj-lt"/>
              </a:rPr>
              <a:t>Establishing strong processes for </a:t>
            </a:r>
            <a:r>
              <a:rPr lang="en-US" sz="1200" b="1" dirty="0">
                <a:latin typeface="+mj-lt"/>
              </a:rPr>
              <a:t>support, moderation, and platform reliability</a:t>
            </a:r>
            <a:r>
              <a:rPr lang="en-US" sz="1200" dirty="0">
                <a:latin typeface="+mj-lt"/>
              </a:rPr>
              <a:t>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+mj-lt"/>
              </a:rPr>
              <a:t>Ensuring smooth scaling of </a:t>
            </a:r>
            <a:r>
              <a:rPr lang="en-US" sz="1200" b="1" dirty="0">
                <a:latin typeface="+mj-lt"/>
              </a:rPr>
              <a:t>user activity and marketplace operations</a:t>
            </a:r>
            <a:r>
              <a:rPr lang="en-US" sz="1200" dirty="0">
                <a:latin typeface="+mj-lt"/>
              </a:rPr>
              <a:t>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+mj-lt"/>
              </a:rPr>
              <a:t>Maintaining high standards of </a:t>
            </a:r>
            <a:r>
              <a:rPr lang="en-US" sz="1200" b="1" dirty="0">
                <a:latin typeface="+mj-lt"/>
              </a:rPr>
              <a:t>performance, trust, and user experience</a:t>
            </a:r>
            <a:r>
              <a:rPr lang="en-US" sz="1200" dirty="0">
                <a:latin typeface="+mj-lt"/>
              </a:rPr>
              <a:t> </a:t>
            </a:r>
          </a:p>
          <a:p>
            <a:pPr>
              <a:buNone/>
            </a:pPr>
            <a:br>
              <a:rPr lang="en-US" sz="1200" dirty="0">
                <a:latin typeface="+mj-lt"/>
              </a:rPr>
            </a:br>
            <a:endParaRPr lang="en-US" sz="1200" dirty="0">
              <a:latin typeface="+mj-lt"/>
            </a:endParaRPr>
          </a:p>
          <a:p>
            <a:pPr>
              <a:buNone/>
            </a:pPr>
            <a:r>
              <a:rPr lang="en-US" sz="1600" b="1" dirty="0">
                <a:solidFill>
                  <a:schemeClr val="tx1"/>
                </a:solidFill>
                <a:latin typeface="+mj-lt"/>
              </a:rPr>
              <a:t>Strategic Hiring Focus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+mj-lt"/>
              </a:rPr>
              <a:t>Prioritize </a:t>
            </a:r>
            <a:r>
              <a:rPr lang="en-US" sz="1200" b="1" dirty="0">
                <a:latin typeface="+mj-lt"/>
              </a:rPr>
              <a:t>execution-driven talent over early-stage experimentation</a:t>
            </a:r>
            <a:r>
              <a:rPr lang="en-US" sz="1200" dirty="0">
                <a:latin typeface="+mj-lt"/>
              </a:rPr>
              <a:t>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+mj-lt"/>
              </a:rPr>
              <a:t>Build a lean, efficient team aligned with </a:t>
            </a:r>
            <a:r>
              <a:rPr lang="en-US" sz="1200" b="1" dirty="0">
                <a:latin typeface="+mj-lt"/>
              </a:rPr>
              <a:t>growth and revenue goals</a:t>
            </a:r>
            <a:r>
              <a:rPr lang="en-US" sz="1200" dirty="0">
                <a:latin typeface="+mj-lt"/>
              </a:rPr>
              <a:t>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+mj-lt"/>
              </a:rPr>
              <a:t>Scale team size in line with </a:t>
            </a:r>
            <a:r>
              <a:rPr lang="en-US" sz="1200" b="1" dirty="0">
                <a:latin typeface="+mj-lt"/>
              </a:rPr>
              <a:t>marketplace growth and demand</a:t>
            </a:r>
            <a:endParaRPr lang="en-US" sz="1200" dirty="0">
              <a:latin typeface="+mj-lt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F250B52-2CB6-11BB-143F-E4E4211B414D}"/>
              </a:ext>
            </a:extLst>
          </p:cNvPr>
          <p:cNvSpPr txBox="1"/>
          <p:nvPr/>
        </p:nvSpPr>
        <p:spPr>
          <a:xfrm>
            <a:off x="546100" y="8314501"/>
            <a:ext cx="6629400" cy="830997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en-US" sz="2400" b="1" dirty="0">
                <a:latin typeface="+mn-lt"/>
              </a:rPr>
              <a:t>The next phase is not about building the product — it’s about building the team to scale it.</a:t>
            </a:r>
            <a:endParaRPr lang="en-US" sz="2400" dirty="0">
              <a:latin typeface="+mn-lt"/>
            </a:endParaRPr>
          </a:p>
        </p:txBody>
      </p:sp>
    </p:spTree>
  </p:cSld>
  <p:clrMapOvr>
    <a:masterClrMapping/>
  </p:clrMapOvr>
  <p:transition>
    <p:cut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46100" y="596900"/>
            <a:ext cx="167068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2100" b="1" dirty="0">
                <a:solidFill>
                  <a:srgbClr val="0F162A"/>
                </a:solidFill>
                <a:latin typeface="Arial"/>
                <a:cs typeface="Arial"/>
              </a:rPr>
              <a:t>30</a:t>
            </a:r>
            <a:r>
              <a:rPr sz="2100" b="1" dirty="0">
                <a:solidFill>
                  <a:srgbClr val="0F162A"/>
                </a:solidFill>
                <a:latin typeface="Arial"/>
                <a:cs typeface="Arial"/>
              </a:rPr>
              <a:t>.</a:t>
            </a:r>
            <a:r>
              <a:rPr sz="2100" b="1" spc="-25" dirty="0">
                <a:solidFill>
                  <a:srgbClr val="0F162A"/>
                </a:solidFill>
                <a:latin typeface="Arial"/>
                <a:cs typeface="Arial"/>
              </a:rPr>
              <a:t> </a:t>
            </a:r>
            <a:r>
              <a:rPr sz="2100" b="1" dirty="0">
                <a:solidFill>
                  <a:srgbClr val="0F162A"/>
                </a:solidFill>
                <a:latin typeface="Arial"/>
                <a:cs typeface="Arial"/>
              </a:rPr>
              <a:t>Why</a:t>
            </a:r>
            <a:r>
              <a:rPr sz="2100" b="1" spc="-20" dirty="0">
                <a:solidFill>
                  <a:srgbClr val="0F162A"/>
                </a:solidFill>
                <a:latin typeface="Arial"/>
                <a:cs typeface="Arial"/>
              </a:rPr>
              <a:t> </a:t>
            </a:r>
            <a:r>
              <a:rPr sz="2100" b="1" spc="-25" dirty="0">
                <a:solidFill>
                  <a:srgbClr val="0F162A"/>
                </a:solidFill>
                <a:latin typeface="Arial"/>
                <a:cs typeface="Arial"/>
              </a:rPr>
              <a:t>Now</a:t>
            </a:r>
            <a:endParaRPr sz="2100" dirty="0">
              <a:latin typeface="Arial"/>
              <a:cs typeface="Arial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B2399BD-C7A8-0BAF-EF66-8ED7A803865C}"/>
              </a:ext>
            </a:extLst>
          </p:cNvPr>
          <p:cNvSpPr txBox="1"/>
          <p:nvPr/>
        </p:nvSpPr>
        <p:spPr>
          <a:xfrm>
            <a:off x="882650" y="1079500"/>
            <a:ext cx="6477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chemeClr val="tx2"/>
                </a:solidFill>
                <a:latin typeface="+mj-lt"/>
              </a:rPr>
              <a:t>The market is proven. The problem is clear. The solution is ready.</a:t>
            </a:r>
            <a:endParaRPr lang="en-US" sz="160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79C7C44-955E-36FE-586B-E4D5431B2BEC}"/>
              </a:ext>
            </a:extLst>
          </p:cNvPr>
          <p:cNvSpPr txBox="1"/>
          <p:nvPr/>
        </p:nvSpPr>
        <p:spPr>
          <a:xfrm>
            <a:off x="882650" y="1555214"/>
            <a:ext cx="6242050" cy="55707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1600" b="1" dirty="0">
                <a:solidFill>
                  <a:schemeClr val="tx2"/>
                </a:solidFill>
                <a:latin typeface="+mj-lt"/>
              </a:rPr>
              <a:t>Massive Demand, Broken Platforms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+mj-lt"/>
              </a:rPr>
              <a:t>Global marketplaces (Facebook, eBay, Craigslist, Shopify) have validated </a:t>
            </a:r>
            <a:r>
              <a:rPr lang="en-US" sz="1200" b="1" dirty="0">
                <a:latin typeface="+mj-lt"/>
              </a:rPr>
              <a:t>billions in demand</a:t>
            </a:r>
            <a:r>
              <a:rPr lang="en-US" sz="1200" dirty="0">
                <a:latin typeface="+mj-lt"/>
              </a:rPr>
              <a:t>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+mj-lt"/>
              </a:rPr>
              <a:t>Yet users face </a:t>
            </a:r>
            <a:r>
              <a:rPr lang="en-US" sz="1200" b="1" dirty="0">
                <a:latin typeface="+mj-lt"/>
              </a:rPr>
              <a:t>low trust, poor UX, high fees, and fragmented systems</a:t>
            </a:r>
            <a:r>
              <a:rPr lang="en-US" sz="1200" dirty="0">
                <a:latin typeface="+mj-lt"/>
              </a:rPr>
              <a:t> </a:t>
            </a:r>
          </a:p>
          <a:p>
            <a:pPr>
              <a:buNone/>
            </a:pPr>
            <a:r>
              <a:rPr lang="en-US" sz="1200" dirty="0">
                <a:latin typeface="+mj-lt"/>
              </a:rPr>
              <a:t>👉 </a:t>
            </a:r>
            <a:r>
              <a:rPr lang="en-US" sz="1200" b="1" dirty="0">
                <a:latin typeface="+mj-lt"/>
              </a:rPr>
              <a:t>Demand exists — but the infrastructure is failing</a:t>
            </a:r>
            <a:endParaRPr lang="en-US" sz="1200" dirty="0">
              <a:latin typeface="+mj-lt"/>
            </a:endParaRPr>
          </a:p>
          <a:p>
            <a:pPr>
              <a:buNone/>
            </a:pPr>
            <a:br>
              <a:rPr lang="en-US" sz="1200" dirty="0">
                <a:latin typeface="+mj-lt"/>
              </a:rPr>
            </a:br>
            <a:endParaRPr lang="en-US" sz="1200" dirty="0">
              <a:latin typeface="+mj-lt"/>
            </a:endParaRPr>
          </a:p>
          <a:p>
            <a:pPr>
              <a:buNone/>
            </a:pPr>
            <a:r>
              <a:rPr lang="en-US" sz="1600" b="1" dirty="0">
                <a:solidFill>
                  <a:schemeClr val="tx2"/>
                </a:solidFill>
                <a:latin typeface="+mj-lt"/>
              </a:rPr>
              <a:t>Shift in User Expectations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+mj-lt"/>
              </a:rPr>
              <a:t>Users now expect </a:t>
            </a:r>
            <a:r>
              <a:rPr lang="en-US" sz="1200" b="1" dirty="0">
                <a:latin typeface="+mj-lt"/>
              </a:rPr>
              <a:t>fast, simple, all-in-one platforms</a:t>
            </a:r>
            <a:r>
              <a:rPr lang="en-US" sz="1200" dirty="0">
                <a:latin typeface="+mj-lt"/>
              </a:rPr>
              <a:t>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+mj-lt"/>
              </a:rPr>
              <a:t>Growing frustration with </a:t>
            </a:r>
            <a:r>
              <a:rPr lang="en-US" sz="1200" b="1" dirty="0">
                <a:latin typeface="+mj-lt"/>
              </a:rPr>
              <a:t>ads, complexity, and pay-to-play models</a:t>
            </a:r>
            <a:r>
              <a:rPr lang="en-US" sz="1200" dirty="0">
                <a:latin typeface="+mj-lt"/>
              </a:rPr>
              <a:t>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+mj-lt"/>
              </a:rPr>
              <a:t>Increasing demand for </a:t>
            </a:r>
            <a:r>
              <a:rPr lang="en-US" sz="1200" b="1" dirty="0">
                <a:latin typeface="+mj-lt"/>
              </a:rPr>
              <a:t>performance, trust, and efficiency</a:t>
            </a:r>
            <a:r>
              <a:rPr lang="en-US" sz="1200" dirty="0">
                <a:latin typeface="+mj-lt"/>
              </a:rPr>
              <a:t> </a:t>
            </a:r>
          </a:p>
          <a:p>
            <a:pPr>
              <a:buNone/>
            </a:pPr>
            <a:br>
              <a:rPr lang="en-US" sz="1200" dirty="0">
                <a:latin typeface="+mj-lt"/>
              </a:rPr>
            </a:br>
            <a:endParaRPr lang="en-US" sz="1200" dirty="0">
              <a:latin typeface="+mj-lt"/>
            </a:endParaRPr>
          </a:p>
          <a:p>
            <a:pPr>
              <a:buNone/>
            </a:pPr>
            <a:r>
              <a:rPr lang="en-US" sz="1600" b="1" dirty="0">
                <a:solidFill>
                  <a:schemeClr val="tx2"/>
                </a:solidFill>
                <a:latin typeface="+mj-lt"/>
              </a:rPr>
              <a:t>Perfect Timing Window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+mj-lt"/>
              </a:rPr>
              <a:t>Legacy platforms are </a:t>
            </a:r>
            <a:r>
              <a:rPr lang="en-US" sz="1200" b="1" dirty="0">
                <a:latin typeface="+mj-lt"/>
              </a:rPr>
              <a:t>aging, complex, and misaligned</a:t>
            </a:r>
            <a:r>
              <a:rPr lang="en-US" sz="1200" dirty="0">
                <a:latin typeface="+mj-lt"/>
              </a:rPr>
              <a:t>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+mj-lt"/>
              </a:rPr>
              <a:t>No dominant player has solved </a:t>
            </a:r>
            <a:r>
              <a:rPr lang="en-US" sz="1200" b="1" dirty="0">
                <a:latin typeface="+mj-lt"/>
              </a:rPr>
              <a:t>integration + trust + performance together</a:t>
            </a:r>
            <a:r>
              <a:rPr lang="en-US" sz="1200" dirty="0">
                <a:latin typeface="+mj-lt"/>
              </a:rPr>
              <a:t>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+mj-lt"/>
              </a:rPr>
              <a:t>Market is ready for a </a:t>
            </a:r>
            <a:r>
              <a:rPr lang="en-US" sz="1200" b="1" dirty="0">
                <a:latin typeface="+mj-lt"/>
              </a:rPr>
              <a:t>next-generation marketplace infrastructure</a:t>
            </a:r>
            <a:r>
              <a:rPr lang="en-US" sz="1200" dirty="0">
                <a:latin typeface="+mj-lt"/>
              </a:rPr>
              <a:t> </a:t>
            </a:r>
          </a:p>
          <a:p>
            <a:pPr>
              <a:buNone/>
            </a:pPr>
            <a:br>
              <a:rPr lang="en-US" sz="1200" dirty="0">
                <a:latin typeface="+mj-lt"/>
              </a:rPr>
            </a:br>
            <a:endParaRPr lang="en-US" sz="1200" dirty="0">
              <a:latin typeface="+mj-lt"/>
            </a:endParaRPr>
          </a:p>
          <a:p>
            <a:pPr>
              <a:buNone/>
            </a:pPr>
            <a:r>
              <a:rPr lang="en-US" sz="1600" b="1" dirty="0" err="1">
                <a:solidFill>
                  <a:schemeClr val="tx2"/>
                </a:solidFill>
                <a:latin typeface="+mj-lt"/>
              </a:rPr>
              <a:t>EzeAD’s</a:t>
            </a:r>
            <a:r>
              <a:rPr lang="en-US" sz="1600" b="1" dirty="0">
                <a:solidFill>
                  <a:schemeClr val="tx2"/>
                </a:solidFill>
                <a:latin typeface="+mj-lt"/>
              </a:rPr>
              <a:t> Advantage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1" dirty="0">
                <a:latin typeface="+mj-lt"/>
              </a:rPr>
              <a:t>Fully built and operational</a:t>
            </a:r>
            <a:r>
              <a:rPr lang="en-US" sz="1200" dirty="0">
                <a:latin typeface="+mj-lt"/>
              </a:rPr>
              <a:t> — not early-stage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+mj-lt"/>
              </a:rPr>
              <a:t>Entering at the </a:t>
            </a:r>
            <a:r>
              <a:rPr lang="en-US" sz="1200" b="1" dirty="0">
                <a:latin typeface="+mj-lt"/>
              </a:rPr>
              <a:t>commercialization and scaling phase</a:t>
            </a:r>
            <a:r>
              <a:rPr lang="en-US" sz="1200" dirty="0">
                <a:latin typeface="+mj-lt"/>
              </a:rPr>
              <a:t>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+mj-lt"/>
              </a:rPr>
              <a:t>Positioned to capture users across </a:t>
            </a:r>
            <a:r>
              <a:rPr lang="en-US" sz="1200" b="1" dirty="0">
                <a:latin typeface="+mj-lt"/>
              </a:rPr>
              <a:t>multiple categories simultaneously</a:t>
            </a:r>
            <a:r>
              <a:rPr lang="en-US" sz="1200" dirty="0">
                <a:latin typeface="+mj-lt"/>
              </a:rPr>
              <a:t> </a:t>
            </a:r>
          </a:p>
          <a:p>
            <a:pPr>
              <a:buNone/>
            </a:pPr>
            <a:br>
              <a:rPr lang="en-US" sz="1200" dirty="0">
                <a:latin typeface="+mj-lt"/>
              </a:rPr>
            </a:br>
            <a:endParaRPr lang="en-US" sz="1200" dirty="0">
              <a:latin typeface="+mj-lt"/>
            </a:endParaRPr>
          </a:p>
          <a:p>
            <a:pPr>
              <a:buNone/>
            </a:pPr>
            <a:r>
              <a:rPr lang="en-US" sz="1600" b="1" dirty="0">
                <a:solidFill>
                  <a:schemeClr val="tx2"/>
                </a:solidFill>
                <a:latin typeface="+mj-lt"/>
              </a:rPr>
              <a:t>Execution Over Idea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+mj-lt"/>
              </a:rPr>
              <a:t>Competitors rely on </a:t>
            </a:r>
            <a:r>
              <a:rPr lang="en-US" sz="1200" b="1" dirty="0">
                <a:latin typeface="+mj-lt"/>
              </a:rPr>
              <a:t>legacy systems and incremental improvements</a:t>
            </a:r>
            <a:r>
              <a:rPr lang="en-US" sz="1200" dirty="0">
                <a:latin typeface="+mj-lt"/>
              </a:rPr>
              <a:t>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err="1">
                <a:latin typeface="+mj-lt"/>
              </a:rPr>
              <a:t>EzeAD</a:t>
            </a:r>
            <a:r>
              <a:rPr lang="en-US" sz="1200" dirty="0">
                <a:latin typeface="+mj-lt"/>
              </a:rPr>
              <a:t> delivers a </a:t>
            </a:r>
            <a:r>
              <a:rPr lang="en-US" sz="1200" b="1" dirty="0">
                <a:latin typeface="+mj-lt"/>
              </a:rPr>
              <a:t>structural shift in how marketplaces operate</a:t>
            </a:r>
            <a:r>
              <a:rPr lang="en-US" sz="1200" dirty="0">
                <a:latin typeface="+mj-lt"/>
              </a:rPr>
              <a:t> </a:t>
            </a:r>
          </a:p>
          <a:p>
            <a:pPr>
              <a:buNone/>
            </a:pPr>
            <a:r>
              <a:rPr lang="en-US" sz="1200" dirty="0">
                <a:latin typeface="+mj-lt"/>
              </a:rPr>
              <a:t>👉 </a:t>
            </a:r>
            <a:r>
              <a:rPr lang="en-US" sz="1200" b="1" dirty="0">
                <a:latin typeface="+mj-lt"/>
              </a:rPr>
              <a:t>This is the moment where execution wins</a:t>
            </a:r>
            <a:endParaRPr lang="en-US" sz="1200" dirty="0">
              <a:latin typeface="+mj-lt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680A30D-6601-D99A-EEEE-C4A21DEFF987}"/>
              </a:ext>
            </a:extLst>
          </p:cNvPr>
          <p:cNvSpPr txBox="1"/>
          <p:nvPr/>
        </p:nvSpPr>
        <p:spPr>
          <a:xfrm>
            <a:off x="688975" y="7632700"/>
            <a:ext cx="6629400" cy="64633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tx2"/>
                </a:solidFill>
              </a:rPr>
              <a:t>This is the inflection point — where a built platform meets a broken market ready to shift.</a:t>
            </a:r>
            <a:endParaRPr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>
    <p:cut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46100" y="596900"/>
            <a:ext cx="493077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2100" b="1" dirty="0">
                <a:solidFill>
                  <a:srgbClr val="0F162A"/>
                </a:solidFill>
                <a:latin typeface="Arial"/>
                <a:cs typeface="Arial"/>
              </a:rPr>
              <a:t>31</a:t>
            </a:r>
            <a:r>
              <a:rPr sz="2100" b="1" dirty="0">
                <a:solidFill>
                  <a:srgbClr val="0F162A"/>
                </a:solidFill>
                <a:latin typeface="Arial"/>
                <a:cs typeface="Arial"/>
              </a:rPr>
              <a:t>.</a:t>
            </a:r>
            <a:r>
              <a:rPr sz="2100" b="1" spc="-25" dirty="0">
                <a:solidFill>
                  <a:srgbClr val="0F162A"/>
                </a:solidFill>
                <a:latin typeface="Arial"/>
                <a:cs typeface="Arial"/>
              </a:rPr>
              <a:t> </a:t>
            </a:r>
            <a:r>
              <a:rPr sz="2100" b="1" dirty="0">
                <a:solidFill>
                  <a:srgbClr val="0F162A"/>
                </a:solidFill>
                <a:latin typeface="Arial"/>
                <a:cs typeface="Arial"/>
              </a:rPr>
              <a:t>Supporting</a:t>
            </a:r>
            <a:r>
              <a:rPr sz="2100" b="1" spc="-20" dirty="0">
                <a:solidFill>
                  <a:srgbClr val="0F162A"/>
                </a:solidFill>
                <a:latin typeface="Arial"/>
                <a:cs typeface="Arial"/>
              </a:rPr>
              <a:t> </a:t>
            </a:r>
            <a:r>
              <a:rPr sz="2100" b="1" dirty="0">
                <a:solidFill>
                  <a:srgbClr val="0F162A"/>
                </a:solidFill>
                <a:latin typeface="Arial"/>
                <a:cs typeface="Arial"/>
              </a:rPr>
              <a:t>Platform</a:t>
            </a:r>
            <a:r>
              <a:rPr sz="2100" b="1" spc="-25" dirty="0">
                <a:solidFill>
                  <a:srgbClr val="0F162A"/>
                </a:solidFill>
                <a:latin typeface="Arial"/>
                <a:cs typeface="Arial"/>
              </a:rPr>
              <a:t> </a:t>
            </a:r>
            <a:r>
              <a:rPr sz="2100" b="1" dirty="0">
                <a:solidFill>
                  <a:srgbClr val="0F162A"/>
                </a:solidFill>
                <a:latin typeface="Arial"/>
                <a:cs typeface="Arial"/>
              </a:rPr>
              <a:t>&amp;</a:t>
            </a:r>
            <a:r>
              <a:rPr sz="2100" b="1" spc="-20" dirty="0">
                <a:solidFill>
                  <a:srgbClr val="0F162A"/>
                </a:solidFill>
                <a:latin typeface="Arial"/>
                <a:cs typeface="Arial"/>
              </a:rPr>
              <a:t> </a:t>
            </a:r>
            <a:r>
              <a:rPr sz="2100" b="1" dirty="0">
                <a:solidFill>
                  <a:srgbClr val="0F162A"/>
                </a:solidFill>
                <a:latin typeface="Arial"/>
                <a:cs typeface="Arial"/>
              </a:rPr>
              <a:t>Brand</a:t>
            </a:r>
            <a:r>
              <a:rPr sz="2100" b="1" spc="-25" dirty="0">
                <a:solidFill>
                  <a:srgbClr val="0F162A"/>
                </a:solidFill>
                <a:latin typeface="Arial"/>
                <a:cs typeface="Arial"/>
              </a:rPr>
              <a:t> </a:t>
            </a:r>
            <a:r>
              <a:rPr sz="2100" b="1" spc="-10" dirty="0">
                <a:solidFill>
                  <a:srgbClr val="0F162A"/>
                </a:solidFill>
                <a:latin typeface="Arial"/>
                <a:cs typeface="Arial"/>
              </a:rPr>
              <a:t>Links</a:t>
            </a:r>
            <a:endParaRPr sz="21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46100" y="1163319"/>
            <a:ext cx="6181090" cy="210375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950" b="1" dirty="0">
                <a:latin typeface="Arial"/>
                <a:cs typeface="Arial"/>
              </a:rPr>
              <a:t>Supporting</a:t>
            </a:r>
            <a:r>
              <a:rPr sz="950" b="1" spc="155" dirty="0">
                <a:latin typeface="Arial"/>
                <a:cs typeface="Arial"/>
              </a:rPr>
              <a:t> </a:t>
            </a:r>
            <a:r>
              <a:rPr sz="950" b="1" spc="-20" dirty="0">
                <a:latin typeface="Arial"/>
                <a:cs typeface="Arial"/>
              </a:rPr>
              <a:t>Links</a:t>
            </a:r>
            <a:endParaRPr sz="950">
              <a:latin typeface="Arial"/>
              <a:cs typeface="Arial"/>
            </a:endParaRPr>
          </a:p>
          <a:p>
            <a:pPr marL="12700" marR="2517775">
              <a:lnSpc>
                <a:spcPts val="1900"/>
              </a:lnSpc>
              <a:spcBef>
                <a:spcPts val="180"/>
              </a:spcBef>
            </a:pPr>
            <a:r>
              <a:rPr sz="950" dirty="0">
                <a:solidFill>
                  <a:srgbClr val="1C4DD8"/>
                </a:solidFill>
                <a:latin typeface="Arial MT"/>
                <a:cs typeface="Arial MT"/>
              </a:rPr>
              <a:t>Investor</a:t>
            </a:r>
            <a:r>
              <a:rPr sz="950" spc="220" dirty="0">
                <a:solidFill>
                  <a:srgbClr val="1C4DD8"/>
                </a:solidFill>
                <a:latin typeface="Arial MT"/>
                <a:cs typeface="Arial MT"/>
              </a:rPr>
              <a:t> </a:t>
            </a:r>
            <a:r>
              <a:rPr sz="950" dirty="0">
                <a:solidFill>
                  <a:srgbClr val="1C4DD8"/>
                </a:solidFill>
                <a:latin typeface="Arial MT"/>
                <a:cs typeface="Arial MT"/>
              </a:rPr>
              <a:t>Page:</a:t>
            </a:r>
            <a:r>
              <a:rPr sz="950" spc="220" dirty="0">
                <a:solidFill>
                  <a:srgbClr val="1C4DD8"/>
                </a:solidFill>
                <a:latin typeface="Arial MT"/>
                <a:cs typeface="Arial MT"/>
              </a:rPr>
              <a:t> </a:t>
            </a:r>
            <a:r>
              <a:rPr sz="950" dirty="0">
                <a:solidFill>
                  <a:srgbClr val="1C4DD8"/>
                </a:solidFill>
                <a:latin typeface="Arial MT"/>
                <a:cs typeface="Arial MT"/>
                <a:hlinkClick r:id="rId2"/>
              </a:rPr>
              <a:t>https://www.ezead.com/pages/ezead-</a:t>
            </a:r>
            <a:r>
              <a:rPr sz="950" spc="-10" dirty="0">
                <a:solidFill>
                  <a:srgbClr val="1C4DD8"/>
                </a:solidFill>
                <a:latin typeface="Arial MT"/>
                <a:cs typeface="Arial MT"/>
                <a:hlinkClick r:id="rId2"/>
              </a:rPr>
              <a:t>Investors</a:t>
            </a:r>
            <a:r>
              <a:rPr sz="950" spc="-10" dirty="0">
                <a:solidFill>
                  <a:srgbClr val="1C4DD8"/>
                </a:solidFill>
                <a:latin typeface="Arial MT"/>
                <a:cs typeface="Arial MT"/>
              </a:rPr>
              <a:t> </a:t>
            </a:r>
            <a:r>
              <a:rPr sz="950" dirty="0">
                <a:solidFill>
                  <a:srgbClr val="1C4DD8"/>
                </a:solidFill>
                <a:latin typeface="Arial MT"/>
                <a:cs typeface="Arial MT"/>
              </a:rPr>
              <a:t>Mission</a:t>
            </a:r>
            <a:r>
              <a:rPr sz="950" spc="250" dirty="0">
                <a:solidFill>
                  <a:srgbClr val="1C4DD8"/>
                </a:solidFill>
                <a:latin typeface="Arial MT"/>
                <a:cs typeface="Arial MT"/>
              </a:rPr>
              <a:t> </a:t>
            </a:r>
            <a:r>
              <a:rPr sz="950" dirty="0">
                <a:solidFill>
                  <a:srgbClr val="1C4DD8"/>
                </a:solidFill>
                <a:latin typeface="Arial MT"/>
                <a:cs typeface="Arial MT"/>
              </a:rPr>
              <a:t>Page:</a:t>
            </a:r>
            <a:r>
              <a:rPr sz="950" spc="254" dirty="0">
                <a:solidFill>
                  <a:srgbClr val="1C4DD8"/>
                </a:solidFill>
                <a:latin typeface="Arial MT"/>
                <a:cs typeface="Arial MT"/>
              </a:rPr>
              <a:t> </a:t>
            </a:r>
            <a:r>
              <a:rPr sz="950" dirty="0">
                <a:solidFill>
                  <a:srgbClr val="1C4DD8"/>
                </a:solidFill>
                <a:latin typeface="Arial MT"/>
                <a:cs typeface="Arial MT"/>
                <a:hlinkClick r:id="rId3"/>
              </a:rPr>
              <a:t>https://www.ezead.com/pages/our-mission-at-</a:t>
            </a:r>
            <a:r>
              <a:rPr sz="950" spc="-10" dirty="0">
                <a:solidFill>
                  <a:srgbClr val="1C4DD8"/>
                </a:solidFill>
                <a:latin typeface="Arial MT"/>
                <a:cs typeface="Arial MT"/>
                <a:hlinkClick r:id="rId3"/>
              </a:rPr>
              <a:t>ezead</a:t>
            </a:r>
            <a:r>
              <a:rPr sz="950" spc="-10" dirty="0">
                <a:solidFill>
                  <a:srgbClr val="1C4DD8"/>
                </a:solidFill>
                <a:latin typeface="Arial MT"/>
                <a:cs typeface="Arial MT"/>
              </a:rPr>
              <a:t> </a:t>
            </a:r>
            <a:r>
              <a:rPr sz="950" dirty="0">
                <a:solidFill>
                  <a:srgbClr val="1C4DD8"/>
                </a:solidFill>
                <a:latin typeface="Arial MT"/>
                <a:cs typeface="Arial MT"/>
              </a:rPr>
              <a:t>Main</a:t>
            </a:r>
            <a:r>
              <a:rPr sz="950" spc="60" dirty="0">
                <a:solidFill>
                  <a:srgbClr val="1C4DD8"/>
                </a:solidFill>
                <a:latin typeface="Arial MT"/>
                <a:cs typeface="Arial MT"/>
              </a:rPr>
              <a:t> </a:t>
            </a:r>
            <a:r>
              <a:rPr sz="950" dirty="0">
                <a:solidFill>
                  <a:srgbClr val="1C4DD8"/>
                </a:solidFill>
                <a:latin typeface="Arial MT"/>
                <a:cs typeface="Arial MT"/>
              </a:rPr>
              <a:t>Platform:</a:t>
            </a:r>
            <a:r>
              <a:rPr sz="950" spc="65" dirty="0">
                <a:solidFill>
                  <a:srgbClr val="1C4DD8"/>
                </a:solidFill>
                <a:latin typeface="Arial MT"/>
                <a:cs typeface="Arial MT"/>
              </a:rPr>
              <a:t> </a:t>
            </a:r>
            <a:r>
              <a:rPr sz="950" spc="-10" dirty="0">
                <a:solidFill>
                  <a:srgbClr val="1C4DD8"/>
                </a:solidFill>
                <a:latin typeface="Arial MT"/>
                <a:cs typeface="Arial MT"/>
                <a:hlinkClick r:id="rId4"/>
              </a:rPr>
              <a:t>https://www.ezead.com</a:t>
            </a:r>
            <a:endParaRPr sz="950">
              <a:latin typeface="Arial MT"/>
              <a:cs typeface="Arial MT"/>
            </a:endParaRPr>
          </a:p>
          <a:p>
            <a:pPr marL="12700" marR="3455670">
              <a:lnSpc>
                <a:spcPts val="1900"/>
              </a:lnSpc>
            </a:pPr>
            <a:r>
              <a:rPr sz="950" dirty="0">
                <a:solidFill>
                  <a:srgbClr val="1C4DD8"/>
                </a:solidFill>
                <a:latin typeface="Arial MT"/>
                <a:cs typeface="Arial MT"/>
              </a:rPr>
              <a:t>Marketplace</a:t>
            </a:r>
            <a:r>
              <a:rPr sz="950" spc="55" dirty="0">
                <a:solidFill>
                  <a:srgbClr val="1C4DD8"/>
                </a:solidFill>
                <a:latin typeface="Arial MT"/>
                <a:cs typeface="Arial MT"/>
              </a:rPr>
              <a:t> </a:t>
            </a:r>
            <a:r>
              <a:rPr sz="950" dirty="0">
                <a:solidFill>
                  <a:srgbClr val="1C4DD8"/>
                </a:solidFill>
                <a:latin typeface="Arial MT"/>
                <a:cs typeface="Arial MT"/>
              </a:rPr>
              <a:t>/</a:t>
            </a:r>
            <a:r>
              <a:rPr sz="950" spc="60" dirty="0">
                <a:solidFill>
                  <a:srgbClr val="1C4DD8"/>
                </a:solidFill>
                <a:latin typeface="Arial MT"/>
                <a:cs typeface="Arial MT"/>
              </a:rPr>
              <a:t> </a:t>
            </a:r>
            <a:r>
              <a:rPr sz="950" dirty="0">
                <a:solidFill>
                  <a:srgbClr val="1C4DD8"/>
                </a:solidFill>
                <a:latin typeface="Arial MT"/>
                <a:cs typeface="Arial MT"/>
              </a:rPr>
              <a:t>Shop:</a:t>
            </a:r>
            <a:r>
              <a:rPr sz="950" spc="55" dirty="0">
                <a:solidFill>
                  <a:srgbClr val="1C4DD8"/>
                </a:solidFill>
                <a:latin typeface="Arial MT"/>
                <a:cs typeface="Arial MT"/>
              </a:rPr>
              <a:t> </a:t>
            </a:r>
            <a:r>
              <a:rPr sz="950" spc="-10" dirty="0">
                <a:solidFill>
                  <a:srgbClr val="1C4DD8"/>
                </a:solidFill>
                <a:latin typeface="Arial MT"/>
                <a:cs typeface="Arial MT"/>
                <a:hlinkClick r:id="rId5"/>
              </a:rPr>
              <a:t>https://www.ezead.com/shop</a:t>
            </a:r>
            <a:r>
              <a:rPr sz="950" spc="-10" dirty="0">
                <a:solidFill>
                  <a:srgbClr val="1C4DD8"/>
                </a:solidFill>
                <a:latin typeface="Arial MT"/>
                <a:cs typeface="Arial MT"/>
              </a:rPr>
              <a:t> </a:t>
            </a:r>
            <a:r>
              <a:rPr sz="950" dirty="0">
                <a:solidFill>
                  <a:srgbClr val="1C4DD8"/>
                </a:solidFill>
                <a:latin typeface="Arial MT"/>
                <a:cs typeface="Arial MT"/>
              </a:rPr>
              <a:t>Blog</a:t>
            </a:r>
            <a:r>
              <a:rPr sz="950" spc="35" dirty="0">
                <a:solidFill>
                  <a:srgbClr val="1C4DD8"/>
                </a:solidFill>
                <a:latin typeface="Arial MT"/>
                <a:cs typeface="Arial MT"/>
              </a:rPr>
              <a:t> </a:t>
            </a:r>
            <a:r>
              <a:rPr sz="950" dirty="0">
                <a:solidFill>
                  <a:srgbClr val="1C4DD8"/>
                </a:solidFill>
                <a:latin typeface="Arial MT"/>
                <a:cs typeface="Arial MT"/>
              </a:rPr>
              <a:t>/</a:t>
            </a:r>
            <a:r>
              <a:rPr sz="950" spc="35" dirty="0">
                <a:solidFill>
                  <a:srgbClr val="1C4DD8"/>
                </a:solidFill>
                <a:latin typeface="Arial MT"/>
                <a:cs typeface="Arial MT"/>
              </a:rPr>
              <a:t> </a:t>
            </a:r>
            <a:r>
              <a:rPr sz="950" dirty="0">
                <a:solidFill>
                  <a:srgbClr val="1C4DD8"/>
                </a:solidFill>
                <a:latin typeface="Arial MT"/>
                <a:cs typeface="Arial MT"/>
              </a:rPr>
              <a:t>SEO</a:t>
            </a:r>
            <a:r>
              <a:rPr sz="950" spc="40" dirty="0">
                <a:solidFill>
                  <a:srgbClr val="1C4DD8"/>
                </a:solidFill>
                <a:latin typeface="Arial MT"/>
                <a:cs typeface="Arial MT"/>
              </a:rPr>
              <a:t> </a:t>
            </a:r>
            <a:r>
              <a:rPr sz="950" dirty="0">
                <a:solidFill>
                  <a:srgbClr val="1C4DD8"/>
                </a:solidFill>
                <a:latin typeface="Arial MT"/>
                <a:cs typeface="Arial MT"/>
              </a:rPr>
              <a:t>Engine:</a:t>
            </a:r>
            <a:r>
              <a:rPr sz="950" spc="35" dirty="0">
                <a:solidFill>
                  <a:srgbClr val="1C4DD8"/>
                </a:solidFill>
                <a:latin typeface="Arial MT"/>
                <a:cs typeface="Arial MT"/>
              </a:rPr>
              <a:t> </a:t>
            </a:r>
            <a:r>
              <a:rPr sz="950" spc="-10" dirty="0">
                <a:solidFill>
                  <a:srgbClr val="1C4DD8"/>
                </a:solidFill>
                <a:latin typeface="Arial MT"/>
                <a:cs typeface="Arial MT"/>
                <a:hlinkClick r:id="rId6"/>
              </a:rPr>
              <a:t>https://www.ezead.com/blog</a:t>
            </a:r>
            <a:endParaRPr sz="950">
              <a:latin typeface="Arial MT"/>
              <a:cs typeface="Arial MT"/>
            </a:endParaRPr>
          </a:p>
          <a:p>
            <a:pPr marL="12700" marR="1497965">
              <a:lnSpc>
                <a:spcPts val="1900"/>
              </a:lnSpc>
            </a:pPr>
            <a:r>
              <a:rPr sz="950" dirty="0">
                <a:solidFill>
                  <a:srgbClr val="1C4DD8"/>
                </a:solidFill>
                <a:latin typeface="Arial MT"/>
                <a:cs typeface="Arial MT"/>
              </a:rPr>
              <a:t>Platform</a:t>
            </a:r>
            <a:r>
              <a:rPr sz="950" spc="325" dirty="0">
                <a:solidFill>
                  <a:srgbClr val="1C4DD8"/>
                </a:solidFill>
                <a:latin typeface="Arial MT"/>
                <a:cs typeface="Arial MT"/>
              </a:rPr>
              <a:t> </a:t>
            </a:r>
            <a:r>
              <a:rPr sz="950" dirty="0">
                <a:solidFill>
                  <a:srgbClr val="1C4DD8"/>
                </a:solidFill>
                <a:latin typeface="Arial MT"/>
                <a:cs typeface="Arial MT"/>
              </a:rPr>
              <a:t>Explainer:</a:t>
            </a:r>
            <a:r>
              <a:rPr sz="950" spc="325" dirty="0">
                <a:solidFill>
                  <a:srgbClr val="1C4DD8"/>
                </a:solidFill>
                <a:latin typeface="Arial MT"/>
                <a:cs typeface="Arial MT"/>
              </a:rPr>
              <a:t> </a:t>
            </a:r>
            <a:r>
              <a:rPr sz="950" dirty="0">
                <a:solidFill>
                  <a:srgbClr val="1C4DD8"/>
                </a:solidFill>
                <a:latin typeface="Arial MT"/>
                <a:cs typeface="Arial MT"/>
                <a:hlinkClick r:id="rId7"/>
              </a:rPr>
              <a:t>https://www.ezead.com/blog/what-is-ezead-classified-ads-</a:t>
            </a:r>
            <a:r>
              <a:rPr sz="950" spc="-10" dirty="0">
                <a:solidFill>
                  <a:srgbClr val="1C4DD8"/>
                </a:solidFill>
                <a:latin typeface="Arial MT"/>
                <a:cs typeface="Arial MT"/>
                <a:hlinkClick r:id="rId7"/>
              </a:rPr>
              <a:t>website</a:t>
            </a:r>
            <a:r>
              <a:rPr sz="950" spc="-10" dirty="0">
                <a:solidFill>
                  <a:srgbClr val="1C4DD8"/>
                </a:solidFill>
                <a:latin typeface="Arial MT"/>
                <a:cs typeface="Arial MT"/>
              </a:rPr>
              <a:t> </a:t>
            </a:r>
            <a:r>
              <a:rPr sz="950" dirty="0">
                <a:solidFill>
                  <a:srgbClr val="1C4DD8"/>
                </a:solidFill>
                <a:latin typeface="Arial MT"/>
                <a:cs typeface="Arial MT"/>
              </a:rPr>
              <a:t>How</a:t>
            </a:r>
            <a:r>
              <a:rPr sz="950" spc="210" dirty="0">
                <a:solidFill>
                  <a:srgbClr val="1C4DD8"/>
                </a:solidFill>
                <a:latin typeface="Arial MT"/>
                <a:cs typeface="Arial MT"/>
              </a:rPr>
              <a:t> </a:t>
            </a:r>
            <a:r>
              <a:rPr sz="950" dirty="0">
                <a:solidFill>
                  <a:srgbClr val="1C4DD8"/>
                </a:solidFill>
                <a:latin typeface="Arial MT"/>
                <a:cs typeface="Arial MT"/>
              </a:rPr>
              <a:t>Selling</a:t>
            </a:r>
            <a:r>
              <a:rPr sz="950" spc="215" dirty="0">
                <a:solidFill>
                  <a:srgbClr val="1C4DD8"/>
                </a:solidFill>
                <a:latin typeface="Arial MT"/>
                <a:cs typeface="Arial MT"/>
              </a:rPr>
              <a:t> </a:t>
            </a:r>
            <a:r>
              <a:rPr sz="950" dirty="0">
                <a:solidFill>
                  <a:srgbClr val="1C4DD8"/>
                </a:solidFill>
                <a:latin typeface="Arial MT"/>
                <a:cs typeface="Arial MT"/>
              </a:rPr>
              <a:t>Works:</a:t>
            </a:r>
            <a:r>
              <a:rPr sz="950" spc="215" dirty="0">
                <a:solidFill>
                  <a:srgbClr val="1C4DD8"/>
                </a:solidFill>
                <a:latin typeface="Arial MT"/>
                <a:cs typeface="Arial MT"/>
              </a:rPr>
              <a:t> </a:t>
            </a:r>
            <a:r>
              <a:rPr sz="950" dirty="0">
                <a:solidFill>
                  <a:srgbClr val="1C4DD8"/>
                </a:solidFill>
                <a:latin typeface="Arial MT"/>
                <a:cs typeface="Arial MT"/>
                <a:hlinkClick r:id="rId8"/>
              </a:rPr>
              <a:t>https://www.ezead.com/blog/how-to-sell-used-items-fast-</a:t>
            </a:r>
            <a:r>
              <a:rPr sz="950" spc="-10" dirty="0">
                <a:solidFill>
                  <a:srgbClr val="1C4DD8"/>
                </a:solidFill>
                <a:latin typeface="Arial MT"/>
                <a:cs typeface="Arial MT"/>
                <a:hlinkClick r:id="rId8"/>
              </a:rPr>
              <a:t>ezead</a:t>
            </a:r>
            <a:endParaRPr sz="95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570"/>
              </a:spcBef>
            </a:pPr>
            <a:r>
              <a:rPr sz="950" dirty="0">
                <a:solidFill>
                  <a:srgbClr val="1C4DD8"/>
                </a:solidFill>
                <a:latin typeface="Arial MT"/>
                <a:cs typeface="Arial MT"/>
              </a:rPr>
              <a:t>Competitive</a:t>
            </a:r>
            <a:r>
              <a:rPr sz="950" spc="420" dirty="0">
                <a:solidFill>
                  <a:srgbClr val="1C4DD8"/>
                </a:solidFill>
                <a:latin typeface="Arial MT"/>
                <a:cs typeface="Arial MT"/>
              </a:rPr>
              <a:t> </a:t>
            </a:r>
            <a:r>
              <a:rPr sz="950" dirty="0">
                <a:solidFill>
                  <a:srgbClr val="1C4DD8"/>
                </a:solidFill>
                <a:latin typeface="Arial MT"/>
                <a:cs typeface="Arial MT"/>
              </a:rPr>
              <a:t>Positioning:</a:t>
            </a:r>
            <a:r>
              <a:rPr sz="950" spc="425" dirty="0">
                <a:solidFill>
                  <a:srgbClr val="1C4DD8"/>
                </a:solidFill>
                <a:latin typeface="Arial MT"/>
                <a:cs typeface="Arial MT"/>
              </a:rPr>
              <a:t> </a:t>
            </a:r>
            <a:r>
              <a:rPr sz="950" dirty="0">
                <a:solidFill>
                  <a:srgbClr val="1C4DD8"/>
                </a:solidFill>
                <a:latin typeface="Arial MT"/>
                <a:cs typeface="Arial MT"/>
                <a:hlinkClick r:id="rId9"/>
              </a:rPr>
              <a:t>https://www.ezead.com/blog/ezead-vs-facebook-marketplace-buying-selling-</a:t>
            </a:r>
            <a:r>
              <a:rPr sz="950" spc="-10" dirty="0">
                <a:solidFill>
                  <a:srgbClr val="1C4DD8"/>
                </a:solidFill>
                <a:latin typeface="Arial MT"/>
                <a:cs typeface="Arial MT"/>
                <a:hlinkClick r:id="rId9"/>
              </a:rPr>
              <a:t>comparison</a:t>
            </a:r>
            <a:endParaRPr sz="950">
              <a:latin typeface="Arial MT"/>
              <a:cs typeface="Arial M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9B280CE-881C-7CDF-857B-DAEBE97196E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12725" y="4508500"/>
            <a:ext cx="7131050" cy="3687077"/>
          </a:xfrm>
          <a:prstGeom prst="rect">
            <a:avLst/>
          </a:prstGeom>
        </p:spPr>
      </p:pic>
    </p:spTree>
  </p:cSld>
  <p:clrMapOvr>
    <a:masterClrMapping/>
  </p:clrMapOvr>
  <p:transition>
    <p:cut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B8E8F3E-B194-0FB9-8FBC-D712D6214224}"/>
              </a:ext>
            </a:extLst>
          </p:cNvPr>
          <p:cNvSpPr txBox="1"/>
          <p:nvPr/>
        </p:nvSpPr>
        <p:spPr>
          <a:xfrm>
            <a:off x="158750" y="512346"/>
            <a:ext cx="7239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1600" b="1" dirty="0"/>
              <a:t>   32. Global Marketplace &amp; Commerce Platform User Sentiment Analysis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73AF3D0-893E-D6BD-0B8D-51254748D131}"/>
              </a:ext>
            </a:extLst>
          </p:cNvPr>
          <p:cNvSpPr txBox="1"/>
          <p:nvPr/>
        </p:nvSpPr>
        <p:spPr>
          <a:xfrm>
            <a:off x="2406650" y="850900"/>
            <a:ext cx="66294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1400" i="1" dirty="0"/>
              <a:t>(Kijiji + eBay + Facebook Marketplace + Craigslist + Shopify)</a:t>
            </a:r>
            <a:endParaRPr lang="en-US" sz="1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80AF4C8-4E5F-73F8-C905-5389A874751A}"/>
              </a:ext>
            </a:extLst>
          </p:cNvPr>
          <p:cNvSpPr txBox="1"/>
          <p:nvPr/>
        </p:nvSpPr>
        <p:spPr>
          <a:xfrm>
            <a:off x="425450" y="1308100"/>
            <a:ext cx="7010400" cy="65556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1600" b="1" dirty="0">
                <a:latin typeface="+mj-lt"/>
              </a:rPr>
              <a:t>Executive Summary</a:t>
            </a:r>
          </a:p>
          <a:p>
            <a:pPr>
              <a:buNone/>
            </a:pPr>
            <a:endParaRPr lang="en-US" sz="1600" b="1" dirty="0">
              <a:latin typeface="+mj-lt"/>
            </a:endParaRPr>
          </a:p>
          <a:p>
            <a:pPr>
              <a:buNone/>
            </a:pPr>
            <a:r>
              <a:rPr lang="en-US" sz="1400" dirty="0">
                <a:latin typeface="+mj-lt"/>
              </a:rPr>
              <a:t>Across independent consumer review platforms (including Smart Customer-style aggregators), leading global platforms</a:t>
            </a:r>
          </a:p>
          <a:p>
            <a:pPr>
              <a:buNone/>
            </a:pPr>
            <a:endParaRPr lang="en-US" sz="1400" dirty="0">
              <a:latin typeface="+mj-lt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+mj-lt"/>
              </a:rPr>
              <a:t>Kijiji  		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+mj-lt"/>
                <a:cs typeface="Times New Roman" panose="02020603050405020304" pitchFamily="18" charset="0"/>
              </a:rPr>
              <a:t>►</a:t>
            </a:r>
            <a:r>
              <a:rPr lang="en-US" sz="1200" dirty="0">
                <a:latin typeface="+mj-lt"/>
              </a:rPr>
              <a:t> </a:t>
            </a:r>
            <a:r>
              <a:rPr lang="en-US" sz="1200" dirty="0">
                <a:latin typeface="+mj-lt"/>
                <a:hlinkClick r:id="rId2" tooltip="https://www.smartcustomer.com/reviews/kijiji.ca"/>
              </a:rPr>
              <a:t>https://www.smartcustomer.com/reviews/kijiji.ca</a:t>
            </a:r>
            <a:endParaRPr lang="en-US" sz="1200" dirty="0">
              <a:latin typeface="+mj-lt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+mj-lt"/>
              </a:rPr>
              <a:t>eBay 		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cs typeface="Times New Roman" panose="02020603050405020304" pitchFamily="18" charset="0"/>
              </a:rPr>
              <a:t>►</a:t>
            </a:r>
            <a:r>
              <a:rPr lang="en-US" sz="12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1200" dirty="0">
                <a:latin typeface="+mj-lt"/>
                <a:hlinkClick r:id="rId3" tooltip="https://www.smartcustomer.com/reviews/ebay.com"/>
              </a:rPr>
              <a:t>https://www.smartcustomer.com/reviews/ebay.com</a:t>
            </a:r>
            <a:endParaRPr lang="en-US" sz="1200" dirty="0">
              <a:latin typeface="+mj-lt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+mj-lt"/>
              </a:rPr>
              <a:t>Facebook Marketplace       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+mj-lt"/>
                <a:cs typeface="Times New Roman" panose="02020603050405020304" pitchFamily="18" charset="0"/>
              </a:rPr>
              <a:t>►</a:t>
            </a:r>
            <a:r>
              <a:rPr lang="en-US" sz="12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1200" dirty="0">
                <a:latin typeface="+mj-lt"/>
                <a:hlinkClick r:id="rId4" tooltip="https://www.smartcustomer.com/reviews/facebook.com"/>
              </a:rPr>
              <a:t>https://www.smartcustomer.com/reviews/facebook.com</a:t>
            </a:r>
            <a:endParaRPr lang="en-US" sz="1200" dirty="0">
              <a:latin typeface="+mj-lt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+mj-lt"/>
              </a:rPr>
              <a:t>Craigslist 		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cs typeface="Times New Roman" panose="02020603050405020304" pitchFamily="18" charset="0"/>
              </a:rPr>
              <a:t>►</a:t>
            </a:r>
            <a:r>
              <a:rPr lang="en-US" sz="12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1200" dirty="0">
                <a:latin typeface="+mj-lt"/>
                <a:hlinkClick r:id="rId5" tooltip="https://www.smartcustomer.com/reviews/craigslist.org"/>
              </a:rPr>
              <a:t>https://www.smartcustomer.com/reviews/craigslist.org</a:t>
            </a:r>
            <a:endParaRPr lang="en-US" sz="1200" dirty="0">
              <a:latin typeface="+mj-lt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+mj-lt"/>
              </a:rPr>
              <a:t>Shopify 		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cs typeface="Times New Roman" panose="02020603050405020304" pitchFamily="18" charset="0"/>
              </a:rPr>
              <a:t>►</a:t>
            </a:r>
            <a:r>
              <a:rPr lang="en-US" sz="12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1200" dirty="0">
                <a:latin typeface="+mj-lt"/>
                <a:hlinkClick r:id="rId6" tooltip="https://www.smartcustomer.com/reviews/shopify.com"/>
              </a:rPr>
              <a:t>https://www.smartcustomer.com/reviews/shopify.com</a:t>
            </a:r>
            <a:endParaRPr lang="en-US" sz="1200" dirty="0">
              <a:latin typeface="+mj-lt"/>
            </a:endParaRPr>
          </a:p>
          <a:p>
            <a:endParaRPr lang="en-US" sz="1200" dirty="0">
              <a:latin typeface="+mj-lt"/>
            </a:endParaRPr>
          </a:p>
          <a:p>
            <a:pPr>
              <a:buNone/>
            </a:pPr>
            <a:r>
              <a:rPr lang="en-US" sz="1200" dirty="0">
                <a:solidFill>
                  <a:schemeClr val="bg1">
                    <a:lumMod val="65000"/>
                  </a:schemeClr>
                </a:solidFill>
                <a:cs typeface="Times New Roman" panose="02020603050405020304" pitchFamily="18" charset="0"/>
              </a:rPr>
              <a:t>►</a:t>
            </a:r>
            <a:r>
              <a:rPr lang="en-US" sz="12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1200" dirty="0">
                <a:latin typeface="+mj-lt"/>
              </a:rPr>
              <a:t>Show </a:t>
            </a:r>
            <a:r>
              <a:rPr lang="en-US" sz="1200" b="1" dirty="0">
                <a:latin typeface="+mj-lt"/>
              </a:rPr>
              <a:t>consistent, repeating user dissatisfaction patterns at scale</a:t>
            </a:r>
            <a:r>
              <a:rPr lang="en-US" sz="1200" dirty="0">
                <a:latin typeface="+mj-lt"/>
              </a:rPr>
              <a:t>.</a:t>
            </a:r>
          </a:p>
          <a:p>
            <a:pPr>
              <a:buNone/>
            </a:pPr>
            <a:endParaRPr lang="en-US" sz="1600" dirty="0">
              <a:latin typeface="+mj-lt"/>
            </a:endParaRPr>
          </a:p>
          <a:p>
            <a:pPr>
              <a:buNone/>
            </a:pPr>
            <a:r>
              <a:rPr lang="hy-AM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֎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latin typeface="+mj-lt"/>
              </a:rPr>
              <a:t>This confirms:</a:t>
            </a:r>
          </a:p>
          <a:p>
            <a:pPr>
              <a:buNone/>
            </a:pPr>
            <a:endParaRPr lang="en-US" sz="1600" dirty="0">
              <a:latin typeface="+mj-lt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+mj-lt"/>
              </a:rPr>
              <a:t>Massive global demand for marketplaces and e-commerce platforms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+mj-lt"/>
              </a:rPr>
              <a:t>But </a:t>
            </a:r>
            <a:r>
              <a:rPr lang="en-US" sz="1200" b="1" dirty="0">
                <a:latin typeface="+mj-lt"/>
              </a:rPr>
              <a:t>systemic failure in trust, usability, support, and monetization alignment</a:t>
            </a:r>
            <a:endParaRPr lang="en-US" sz="1200" dirty="0">
              <a:latin typeface="+mj-lt"/>
            </a:endParaRPr>
          </a:p>
          <a:p>
            <a:pPr>
              <a:buNone/>
            </a:pPr>
            <a:br>
              <a:rPr lang="en-US" sz="1600" dirty="0">
                <a:latin typeface="+mj-lt"/>
              </a:rPr>
            </a:br>
            <a:endParaRPr lang="en-US" sz="1600" dirty="0">
              <a:latin typeface="+mj-lt"/>
            </a:endParaRPr>
          </a:p>
          <a:p>
            <a:pPr>
              <a:buNone/>
            </a:pPr>
            <a:r>
              <a:rPr lang="en-US" sz="1600" dirty="0">
                <a:latin typeface="+mj-lt"/>
              </a:rPr>
              <a:t>📉 Aggregate Market Sentiment</a:t>
            </a:r>
          </a:p>
          <a:p>
            <a:pPr>
              <a:buNone/>
            </a:pPr>
            <a:endParaRPr lang="en-US" sz="1600" b="1" dirty="0">
              <a:latin typeface="+mj-lt"/>
            </a:endParaRPr>
          </a:p>
          <a:p>
            <a:pPr>
              <a:buNone/>
            </a:pPr>
            <a:r>
              <a:rPr lang="en-US" sz="1400" dirty="0">
                <a:latin typeface="+mj-lt"/>
              </a:rPr>
              <a:t>Common Pattern Across All Platforms:</a:t>
            </a:r>
          </a:p>
          <a:p>
            <a:pPr>
              <a:buNone/>
            </a:pPr>
            <a:endParaRPr lang="en-US" sz="1600" b="1" dirty="0">
              <a:latin typeface="+mj-lt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+mj-lt"/>
              </a:rPr>
              <a:t>High complaint volume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+mj-lt"/>
              </a:rPr>
              <a:t>Low trust ratings across review aggregators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+mj-lt"/>
              </a:rPr>
              <a:t>Repeated negative user experiences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>
              <a:latin typeface="+mj-lt"/>
            </a:endParaRPr>
          </a:p>
          <a:p>
            <a:pPr>
              <a:buNone/>
            </a:pPr>
            <a:r>
              <a:rPr lang="hy-AM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֎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latin typeface="+mj-lt"/>
              </a:rPr>
              <a:t> Critical Insight:</a:t>
            </a:r>
          </a:p>
          <a:p>
            <a:pPr>
              <a:buNone/>
            </a:pPr>
            <a:endParaRPr lang="en-US" sz="1200" dirty="0">
              <a:latin typeface="+mj-lt"/>
            </a:endParaRP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sz="1200" dirty="0">
                <a:latin typeface="+mj-lt"/>
              </a:rPr>
              <a:t>Users are </a:t>
            </a:r>
            <a:r>
              <a:rPr lang="en-US" sz="1200" b="1" dirty="0">
                <a:latin typeface="+mj-lt"/>
              </a:rPr>
              <a:t>not leaving due to lack of demand</a:t>
            </a:r>
            <a:endParaRPr lang="en-US" sz="1200" dirty="0">
              <a:latin typeface="+mj-lt"/>
            </a:endParaRP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sz="1200" dirty="0">
                <a:latin typeface="+mj-lt"/>
              </a:rPr>
              <a:t>Users are leaving due to </a:t>
            </a:r>
            <a:r>
              <a:rPr lang="en-US" sz="1200" b="1" dirty="0">
                <a:latin typeface="+mj-lt"/>
              </a:rPr>
              <a:t>poor platform experience and lack of trust</a:t>
            </a:r>
            <a:endParaRPr lang="en-US" sz="1200" dirty="0">
              <a:latin typeface="+mj-lt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5CF062F-8B81-A91E-A747-2615C980E93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7850" y="7984735"/>
            <a:ext cx="6082030" cy="2196319"/>
          </a:xfrm>
          <a:prstGeom prst="rect">
            <a:avLst/>
          </a:prstGeom>
        </p:spPr>
      </p:pic>
    </p:spTree>
  </p:cSld>
  <p:clrMapOvr>
    <a:masterClrMapping/>
  </p:clrMapOvr>
  <p:transition>
    <p:cut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75BE386-E8C3-1ECD-574A-DB33A6137FBB}"/>
              </a:ext>
            </a:extLst>
          </p:cNvPr>
          <p:cNvSpPr txBox="1"/>
          <p:nvPr/>
        </p:nvSpPr>
        <p:spPr>
          <a:xfrm>
            <a:off x="158750" y="512346"/>
            <a:ext cx="7239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1600" b="1" dirty="0"/>
              <a:t>   33. Global Marketplace &amp; Commerce Platform User Sentiment Analysis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6E41935-97AE-87E7-D2D5-890C980F1129}"/>
              </a:ext>
            </a:extLst>
          </p:cNvPr>
          <p:cNvSpPr txBox="1"/>
          <p:nvPr/>
        </p:nvSpPr>
        <p:spPr>
          <a:xfrm>
            <a:off x="2406650" y="850900"/>
            <a:ext cx="66294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1400" i="1" dirty="0"/>
              <a:t>(Kijiji + eBay + Facebook Marketplace + Craigslist + Shopify)</a:t>
            </a:r>
            <a:endParaRPr lang="en-US" sz="1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893EC36-0C57-31B9-FD65-C5A0BD3316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050" y="1308100"/>
            <a:ext cx="6042025" cy="207324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FE802B7-591F-476F-9C3E-8A739CEF8C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050" y="3530768"/>
            <a:ext cx="6042025" cy="188117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3F65AEB-94D7-7C90-B794-74847727B4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2781" y="5561362"/>
            <a:ext cx="6042026" cy="194334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D9750B7-EC81-A9CD-0F42-D0C47859102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1511" y="7654127"/>
            <a:ext cx="6042025" cy="1829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91200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493B056-6651-28AF-44F2-5BAD352AA227}"/>
              </a:ext>
            </a:extLst>
          </p:cNvPr>
          <p:cNvSpPr txBox="1"/>
          <p:nvPr/>
        </p:nvSpPr>
        <p:spPr>
          <a:xfrm>
            <a:off x="120650" y="989400"/>
            <a:ext cx="7239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1600" b="1" dirty="0">
                <a:latin typeface="+mj-lt"/>
              </a:rPr>
              <a:t>   34. Global Marketplace &amp; Commerce Platform User Sentiment Analysis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B7CF5D6-ED61-A45D-756A-D4C0B83CB16F}"/>
              </a:ext>
            </a:extLst>
          </p:cNvPr>
          <p:cNvSpPr txBox="1"/>
          <p:nvPr/>
        </p:nvSpPr>
        <p:spPr>
          <a:xfrm>
            <a:off x="2406650" y="1327954"/>
            <a:ext cx="66294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1400" i="1" dirty="0"/>
              <a:t>(Kijiji + eBay + Facebook Marketplace + Craigslist + Shopify)</a:t>
            </a:r>
            <a:endParaRPr lang="en-US" sz="1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D858973-7292-962C-6FDD-72A3AF0510DD}"/>
              </a:ext>
            </a:extLst>
          </p:cNvPr>
          <p:cNvSpPr txBox="1"/>
          <p:nvPr/>
        </p:nvSpPr>
        <p:spPr>
          <a:xfrm>
            <a:off x="485140" y="5956300"/>
            <a:ext cx="6874510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>
                <a:latin typeface="+mj-lt"/>
              </a:rPr>
              <a:t>2.    ⚖️ Dispute Resolution &amp; Support Failures</a:t>
            </a:r>
          </a:p>
          <a:p>
            <a:pPr marL="285750" lvl="3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+mj-lt"/>
              </a:rPr>
              <a:t>Limited or ineffective support</a:t>
            </a:r>
          </a:p>
          <a:p>
            <a:pPr marL="285750" lvl="3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+mj-lt"/>
              </a:rPr>
              <a:t>Automated or scripted responses</a:t>
            </a:r>
          </a:p>
          <a:p>
            <a:pPr marL="285750" lvl="3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+mj-lt"/>
              </a:rPr>
              <a:t>Lack of escalation paths</a:t>
            </a:r>
          </a:p>
          <a:p>
            <a:pPr marL="285750" lvl="3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+mj-lt"/>
              </a:rPr>
              <a:t>Unresolved financial disputes</a:t>
            </a:r>
          </a:p>
          <a:p>
            <a:r>
              <a:rPr lang="en-US" sz="1600" dirty="0">
                <a:latin typeface="+mj-lt"/>
              </a:rPr>
              <a:t>👉 Users lack reliable protection mechanisms</a:t>
            </a:r>
          </a:p>
          <a:p>
            <a:endParaRPr lang="en-US" sz="1600" dirty="0">
              <a:latin typeface="+mj-lt"/>
            </a:endParaRPr>
          </a:p>
          <a:p>
            <a:r>
              <a:rPr lang="en-US" sz="1600" b="1" dirty="0">
                <a:latin typeface="+mj-lt"/>
              </a:rPr>
              <a:t>Sources:</a:t>
            </a:r>
            <a:endParaRPr lang="en-US" sz="1600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+mj-lt"/>
                <a:hlinkClick r:id="rId2" tooltip="https://www.smartcustomer.com/reviews/ebay.com"/>
              </a:rPr>
              <a:t>https://www.smartcustomer.com/reviews/ebay.com</a:t>
            </a:r>
            <a:endParaRPr lang="en-US" sz="1600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+mj-lt"/>
                <a:hlinkClick r:id="rId3" tooltip="https://www.smartcustomer.com/reviews/facebook.com"/>
              </a:rPr>
              <a:t>https://www.smartcustomer.com/reviews/facebook.com</a:t>
            </a:r>
            <a:endParaRPr lang="en-US" sz="1600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+mj-lt"/>
                <a:hlinkClick r:id="rId4" tooltip="https://www.smartcustomer.com/reviews/shopify.com"/>
              </a:rPr>
              <a:t>https://www.smartcustomer.com/reviews/shopify.com</a:t>
            </a:r>
            <a:endParaRPr lang="en-US" sz="1600" dirty="0">
              <a:latin typeface="+mj-lt"/>
            </a:endParaRPr>
          </a:p>
          <a:p>
            <a:endParaRPr lang="en-US" sz="1600" dirty="0">
              <a:latin typeface="+mj-lt"/>
            </a:endParaRPr>
          </a:p>
          <a:p>
            <a:r>
              <a:rPr lang="en-US" sz="1600" dirty="0">
                <a:latin typeface="+mj-lt"/>
              </a:rPr>
              <a:t>📌 Supporting insight:</a:t>
            </a:r>
          </a:p>
          <a:p>
            <a:endParaRPr lang="en-US" sz="1600" dirty="0">
              <a:latin typeface="+mj-lt"/>
            </a:endParaRPr>
          </a:p>
          <a:p>
            <a:r>
              <a:rPr lang="en-US" sz="1600" dirty="0">
                <a:latin typeface="+mj-lt"/>
              </a:rPr>
              <a:t>Shopify reviews average ~1.3–1.5 stars on </a:t>
            </a:r>
            <a:r>
              <a:rPr lang="en-US" sz="1600" dirty="0" err="1">
                <a:latin typeface="+mj-lt"/>
              </a:rPr>
              <a:t>SmartCustomer</a:t>
            </a:r>
            <a:r>
              <a:rPr lang="en-US" sz="1600" dirty="0">
                <a:latin typeface="+mj-lt"/>
              </a:rPr>
              <a:t>, with frequent complaints about customer service and business impact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B0C0AD4-1841-76B4-BF29-8ADA77F0605D}"/>
              </a:ext>
            </a:extLst>
          </p:cNvPr>
          <p:cNvSpPr txBox="1"/>
          <p:nvPr/>
        </p:nvSpPr>
        <p:spPr>
          <a:xfrm>
            <a:off x="501650" y="2387093"/>
            <a:ext cx="7054850" cy="32932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en-US" sz="1600" b="1" dirty="0">
                <a:latin typeface="+mn-lt"/>
              </a:rPr>
              <a:t>🔐 Trust &amp; Safety Breakdown</a:t>
            </a:r>
          </a:p>
          <a:p>
            <a:pPr marL="342900" indent="-342900">
              <a:buAutoNum type="arabicPeriod"/>
            </a:pPr>
            <a:endParaRPr lang="en-US" sz="1600" b="1" dirty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+mn-lt"/>
              </a:rPr>
              <a:t>Frequent scam reports (buyers &amp; sellers)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+mn-lt"/>
              </a:rPr>
              <a:t>Fake listings, fraudulent stores, impersonation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+mn-lt"/>
              </a:rPr>
              <a:t>Weak or non-existent identity verification</a:t>
            </a:r>
          </a:p>
          <a:p>
            <a:r>
              <a:rPr lang="en-US" sz="1600" dirty="0">
                <a:latin typeface="+mn-lt"/>
              </a:rPr>
              <a:t>👉 Users forced to self-manage risk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latin typeface="+mn-lt"/>
            </a:endParaRPr>
          </a:p>
          <a:p>
            <a:pPr>
              <a:buNone/>
            </a:pPr>
            <a:r>
              <a:rPr lang="en-US" sz="1600" b="1" dirty="0">
                <a:latin typeface="+mn-lt"/>
              </a:rPr>
              <a:t>Sources: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+mn-lt"/>
                <a:hlinkClick r:id="rId5" tooltip="https://www.smartcustomer.com/reviews/kijiji.ca"/>
              </a:rPr>
              <a:t>https://www.smartcustomer.com/reviews/kijiji.ca</a:t>
            </a:r>
            <a:endParaRPr lang="en-US" sz="1600" dirty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+mn-lt"/>
                <a:hlinkClick r:id="rId3" tooltip="https://www.smartcustomer.com/reviews/facebook.com"/>
              </a:rPr>
              <a:t>https://www.smartcustomer.com/reviews/facebook.com</a:t>
            </a:r>
            <a:endParaRPr lang="en-US" sz="1600" dirty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+mn-lt"/>
                <a:hlinkClick r:id="rId6" tooltip="https://www.smartcustomer.com/reviews/craigslist.org"/>
              </a:rPr>
              <a:t>https://www.smartcustomer.com/reviews/craigslist.org</a:t>
            </a:r>
            <a:endParaRPr lang="en-US" sz="1600" dirty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+mn-lt"/>
                <a:hlinkClick r:id="rId4" tooltip="https://www.smartcustomer.com/reviews/shopify.com"/>
              </a:rPr>
              <a:t>https://www.smartcustomer.com/reviews/shopify.com</a:t>
            </a:r>
            <a:endParaRPr lang="en-US" sz="1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4543631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0CEF243-D335-4219-C00E-AA1EAA5C859F}"/>
              </a:ext>
            </a:extLst>
          </p:cNvPr>
          <p:cNvSpPr txBox="1"/>
          <p:nvPr/>
        </p:nvSpPr>
        <p:spPr>
          <a:xfrm>
            <a:off x="120650" y="989400"/>
            <a:ext cx="7239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1600" b="1" dirty="0">
                <a:latin typeface="+mj-lt"/>
              </a:rPr>
              <a:t>   35. Global Marketplace &amp; Commerce Platform User Sentiment Analysis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6B987F7-3BDC-690E-8899-B9B15E5FE681}"/>
              </a:ext>
            </a:extLst>
          </p:cNvPr>
          <p:cNvSpPr txBox="1"/>
          <p:nvPr/>
        </p:nvSpPr>
        <p:spPr>
          <a:xfrm>
            <a:off x="2406650" y="1327954"/>
            <a:ext cx="66294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1400" i="1" dirty="0"/>
              <a:t>(Kijiji + eBay + Facebook Marketplace + Craigslist + Shopify)</a:t>
            </a:r>
            <a:endParaRPr lang="en-US" sz="1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2F62B20-706E-AD03-DF64-3D7FEDBCA99F}"/>
              </a:ext>
            </a:extLst>
          </p:cNvPr>
          <p:cNvSpPr txBox="1"/>
          <p:nvPr/>
        </p:nvSpPr>
        <p:spPr>
          <a:xfrm>
            <a:off x="577850" y="1976546"/>
            <a:ext cx="7239000" cy="73866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1600" b="1" dirty="0">
                <a:latin typeface="+mj-lt"/>
              </a:rPr>
              <a:t>3. 💰 Monetization Misalignment</a:t>
            </a:r>
          </a:p>
          <a:p>
            <a:pPr>
              <a:buNone/>
            </a:pPr>
            <a:endParaRPr lang="en-US" sz="1600" b="1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+mj-lt"/>
              </a:rPr>
              <a:t>Pay-to-promote visibility models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+mj-lt"/>
              </a:rPr>
              <a:t>Increasing listing / platform costs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+mj-lt"/>
              </a:rPr>
              <a:t>Reduced organic reach</a:t>
            </a:r>
          </a:p>
          <a:p>
            <a:endParaRPr lang="en-US" sz="1600" dirty="0">
              <a:latin typeface="+mj-lt"/>
            </a:endParaRPr>
          </a:p>
          <a:p>
            <a:pPr>
              <a:buNone/>
            </a:pPr>
            <a:r>
              <a:rPr lang="en-US" sz="1600" dirty="0">
                <a:latin typeface="+mj-lt"/>
              </a:rPr>
              <a:t>👉 Perception:</a:t>
            </a:r>
          </a:p>
          <a:p>
            <a:pPr>
              <a:buNone/>
            </a:pPr>
            <a:endParaRPr lang="en-US" sz="1600" dirty="0">
              <a:latin typeface="+mj-lt"/>
            </a:endParaRPr>
          </a:p>
          <a:p>
            <a:pPr>
              <a:buNone/>
            </a:pPr>
            <a:r>
              <a:rPr lang="en-US" sz="1400" dirty="0">
                <a:latin typeface="+mj-lt"/>
              </a:rPr>
              <a:t>Platforms prioritize revenue over user success</a:t>
            </a:r>
          </a:p>
          <a:p>
            <a:pPr>
              <a:buNone/>
            </a:pPr>
            <a:r>
              <a:rPr lang="en-US" sz="1600" b="1" dirty="0">
                <a:latin typeface="+mj-lt"/>
              </a:rPr>
              <a:t>Sources:</a:t>
            </a:r>
          </a:p>
          <a:p>
            <a:pPr>
              <a:buNone/>
            </a:pPr>
            <a:endParaRPr lang="en-US" sz="1400" dirty="0">
              <a:latin typeface="+mj-lt"/>
            </a:endParaRP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+mj-lt"/>
                <a:hlinkClick r:id="rId2" tooltip="https://www.smartcustomer.com/reviews/ebay.com"/>
              </a:rPr>
              <a:t>https://www.smartcustomer.com/reviews/ebay.com</a:t>
            </a:r>
            <a:endParaRPr lang="en-US" sz="1400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+mj-lt"/>
                <a:hlinkClick r:id="rId3" tooltip="https://www.smartcustomer.com/reviews/kijiji.ca"/>
              </a:rPr>
              <a:t>https://www.smartcustomer.com/reviews/kijiji.ca</a:t>
            </a:r>
            <a:endParaRPr lang="en-US" sz="1400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+mj-lt"/>
                <a:hlinkClick r:id="rId4" tooltip="https://www.smartcustomer.com/reviews/shopify.com"/>
              </a:rPr>
              <a:t>https://www.smartcustomer.com/reviews/shopify.com</a:t>
            </a:r>
            <a:endParaRPr lang="en-US" sz="1400" dirty="0">
              <a:latin typeface="+mj-lt"/>
            </a:endParaRPr>
          </a:p>
          <a:p>
            <a:pPr>
              <a:buNone/>
            </a:pPr>
            <a:br>
              <a:rPr lang="en-US" sz="1600" dirty="0">
                <a:latin typeface="+mj-lt"/>
              </a:rPr>
            </a:br>
            <a:endParaRPr lang="en-US" sz="1600" dirty="0">
              <a:latin typeface="+mj-lt"/>
            </a:endParaRPr>
          </a:p>
          <a:p>
            <a:pPr>
              <a:buNone/>
            </a:pPr>
            <a:r>
              <a:rPr lang="en-US" sz="1600" b="1" dirty="0">
                <a:latin typeface="+mj-lt"/>
              </a:rPr>
              <a:t>4. 🧾 Feedback &amp; System Integrity Issues</a:t>
            </a:r>
          </a:p>
          <a:p>
            <a:pPr>
              <a:buNone/>
            </a:pPr>
            <a:endParaRPr lang="en-US" sz="1600" b="1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+mj-lt"/>
              </a:rPr>
              <a:t>Manipulated or incomplete feedback loops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+mj-lt"/>
              </a:rPr>
              <a:t>Low participation rates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+mj-lt"/>
              </a:rPr>
              <a:t>Difficulty correcting false or unfair reviews</a:t>
            </a:r>
          </a:p>
          <a:p>
            <a:pPr>
              <a:buNone/>
            </a:pPr>
            <a:r>
              <a:rPr lang="en-US" sz="1600" dirty="0">
                <a:latin typeface="+mj-lt"/>
              </a:rPr>
              <a:t>👉 Trust signals are degrading</a:t>
            </a:r>
          </a:p>
          <a:p>
            <a:pPr>
              <a:buNone/>
            </a:pPr>
            <a:endParaRPr lang="en-US" sz="1600" dirty="0">
              <a:latin typeface="+mj-lt"/>
            </a:endParaRPr>
          </a:p>
          <a:p>
            <a:pPr>
              <a:buNone/>
            </a:pPr>
            <a:endParaRPr lang="en-US" sz="1600" dirty="0">
              <a:latin typeface="+mj-lt"/>
            </a:endParaRPr>
          </a:p>
          <a:p>
            <a:pPr>
              <a:buNone/>
            </a:pPr>
            <a:r>
              <a:rPr lang="en-US" sz="1600" b="1" dirty="0">
                <a:latin typeface="+mj-lt"/>
              </a:rPr>
              <a:t>Sources:</a:t>
            </a:r>
          </a:p>
          <a:p>
            <a:pPr>
              <a:buNone/>
            </a:pPr>
            <a:endParaRPr lang="en-US" sz="1600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+mj-lt"/>
                <a:hlinkClick r:id="rId2" tooltip="https://www.smartcustomer.com/reviews/ebay.com"/>
              </a:rPr>
              <a:t>https://www.smartcustomer.com/reviews/ebay.com</a:t>
            </a:r>
            <a:endParaRPr lang="en-US" sz="1600" dirty="0">
              <a:latin typeface="+mj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1600" dirty="0">
              <a:latin typeface="+mj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1600" dirty="0">
              <a:latin typeface="+mj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1600" dirty="0">
              <a:latin typeface="+mj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1600" dirty="0">
              <a:latin typeface="+mj-lt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28F93AC-CC43-EF46-A7AB-7E7B1F6AFB2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03325" y="8623300"/>
            <a:ext cx="4518025" cy="1831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37817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2E47FDD-E38A-3443-5DBA-ABB911B19901}"/>
              </a:ext>
            </a:extLst>
          </p:cNvPr>
          <p:cNvSpPr txBox="1"/>
          <p:nvPr/>
        </p:nvSpPr>
        <p:spPr>
          <a:xfrm>
            <a:off x="120650" y="989400"/>
            <a:ext cx="7239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1600" b="1" dirty="0">
                <a:latin typeface="+mj-lt"/>
              </a:rPr>
              <a:t>   36. Global Marketplace &amp; Commerce Platform User Sentiment Analysis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282C19D-79D3-6C23-9BFB-EBE613160AC3}"/>
              </a:ext>
            </a:extLst>
          </p:cNvPr>
          <p:cNvSpPr txBox="1"/>
          <p:nvPr/>
        </p:nvSpPr>
        <p:spPr>
          <a:xfrm>
            <a:off x="2406650" y="1327954"/>
            <a:ext cx="66294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1400" i="1" dirty="0"/>
              <a:t>(Kijiji + eBay + Facebook Marketplace + Craigslist + Shopify)</a:t>
            </a:r>
            <a:endParaRPr lang="en-US" sz="1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EADA53E-2548-6EF6-1826-2BBD2C06C199}"/>
              </a:ext>
            </a:extLst>
          </p:cNvPr>
          <p:cNvSpPr txBox="1"/>
          <p:nvPr/>
        </p:nvSpPr>
        <p:spPr>
          <a:xfrm>
            <a:off x="806450" y="1841500"/>
            <a:ext cx="6629400" cy="81253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b="1" dirty="0">
                <a:latin typeface="+mj-lt"/>
              </a:rPr>
              <a:t>5. 🧩 Platform Complexity &amp; Friction eBay</a:t>
            </a:r>
          </a:p>
          <a:p>
            <a:pPr>
              <a:buNone/>
            </a:pPr>
            <a:endParaRPr lang="en-US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</a:rPr>
              <a:t>Increasing feature complexity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</a:rPr>
              <a:t>Multi-step transaction processes</a:t>
            </a:r>
          </a:p>
          <a:p>
            <a:endParaRPr lang="en-US" dirty="0">
              <a:latin typeface="+mj-lt"/>
            </a:endParaRPr>
          </a:p>
          <a:p>
            <a:pPr>
              <a:buNone/>
            </a:pPr>
            <a:r>
              <a:rPr lang="en-US" b="1" dirty="0">
                <a:latin typeface="+mj-lt"/>
              </a:rPr>
              <a:t>Facebook Marketplace</a:t>
            </a:r>
          </a:p>
          <a:p>
            <a:pPr>
              <a:buNone/>
            </a:pPr>
            <a:endParaRPr lang="en-US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</a:rPr>
              <a:t>Informal, inconsistent structure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</a:rPr>
              <a:t>No standardized transaction system</a:t>
            </a:r>
          </a:p>
          <a:p>
            <a:endParaRPr lang="en-US" dirty="0">
              <a:latin typeface="+mj-lt"/>
            </a:endParaRPr>
          </a:p>
          <a:p>
            <a:pPr>
              <a:buNone/>
            </a:pPr>
            <a:r>
              <a:rPr lang="en-US" b="1" dirty="0">
                <a:latin typeface="+mj-lt"/>
              </a:rPr>
              <a:t>Kijiji</a:t>
            </a:r>
          </a:p>
          <a:p>
            <a:pPr>
              <a:buNone/>
            </a:pPr>
            <a:endParaRPr lang="en-US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</a:rPr>
              <a:t>Aging interface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</a:rPr>
              <a:t>Poor search reliability</a:t>
            </a:r>
          </a:p>
          <a:p>
            <a:endParaRPr lang="en-US" dirty="0">
              <a:latin typeface="+mj-lt"/>
            </a:endParaRPr>
          </a:p>
          <a:p>
            <a:pPr>
              <a:buNone/>
            </a:pPr>
            <a:r>
              <a:rPr lang="en-US" b="1" dirty="0">
                <a:latin typeface="+mj-lt"/>
              </a:rPr>
              <a:t>Craigslist</a:t>
            </a:r>
          </a:p>
          <a:p>
            <a:pPr>
              <a:buNone/>
            </a:pPr>
            <a:endParaRPr lang="en-US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</a:rPr>
              <a:t>Extremely outdated UX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</a:rPr>
              <a:t>Minimal moderation</a:t>
            </a:r>
          </a:p>
          <a:p>
            <a:endParaRPr lang="en-US" dirty="0">
              <a:latin typeface="+mj-lt"/>
            </a:endParaRPr>
          </a:p>
          <a:p>
            <a:pPr>
              <a:buNone/>
            </a:pPr>
            <a:r>
              <a:rPr lang="en-US" b="1" dirty="0">
                <a:latin typeface="+mj-lt"/>
              </a:rPr>
              <a:t>Shopify</a:t>
            </a:r>
          </a:p>
          <a:p>
            <a:pPr>
              <a:buNone/>
            </a:pPr>
            <a:endParaRPr lang="en-US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</a:rPr>
              <a:t>Increasing reliance on paid apps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</a:rPr>
              <a:t>Fragmented ecosystem for full functionality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</a:rPr>
              <a:t>Technical complexity for scaling businesses</a:t>
            </a:r>
          </a:p>
          <a:p>
            <a:endParaRPr lang="en-US" dirty="0">
              <a:latin typeface="+mj-lt"/>
            </a:endParaRPr>
          </a:p>
          <a:p>
            <a:endParaRPr lang="en-US" dirty="0">
              <a:latin typeface="+mj-lt"/>
            </a:endParaRPr>
          </a:p>
          <a:p>
            <a:pPr>
              <a:buNone/>
            </a:pPr>
            <a:r>
              <a:rPr lang="en-US" dirty="0">
                <a:latin typeface="+mj-lt"/>
              </a:rPr>
              <a:t>👉 Combined Result:</a:t>
            </a:r>
          </a:p>
          <a:p>
            <a:pPr>
              <a:buNone/>
            </a:pPr>
            <a:r>
              <a:rPr lang="en-US" dirty="0">
                <a:latin typeface="+mj-lt"/>
              </a:rPr>
              <a:t>Increased friction = reduced conversion and user satisfaction</a:t>
            </a:r>
          </a:p>
        </p:txBody>
      </p:sp>
    </p:spTree>
    <p:extLst>
      <p:ext uri="{BB962C8B-B14F-4D97-AF65-F5344CB8AC3E}">
        <p14:creationId xmlns:p14="http://schemas.microsoft.com/office/powerpoint/2010/main" val="217106295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5BD9418-4466-56EE-7D7B-CECB891C08B7}"/>
              </a:ext>
            </a:extLst>
          </p:cNvPr>
          <p:cNvSpPr txBox="1"/>
          <p:nvPr/>
        </p:nvSpPr>
        <p:spPr>
          <a:xfrm>
            <a:off x="120650" y="989400"/>
            <a:ext cx="7239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1600" b="1" dirty="0">
                <a:latin typeface="+mj-lt"/>
              </a:rPr>
              <a:t>   37. Global Marketplace &amp; Commerce Platform User Sentiment Analysis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69DDC7D-6E98-A5BB-6E36-0CCC6767941C}"/>
              </a:ext>
            </a:extLst>
          </p:cNvPr>
          <p:cNvSpPr txBox="1"/>
          <p:nvPr/>
        </p:nvSpPr>
        <p:spPr>
          <a:xfrm>
            <a:off x="2406650" y="1327954"/>
            <a:ext cx="66294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1400" i="1" dirty="0"/>
              <a:t>(Kijiji + eBay + Facebook Marketplace + Craigslist + Shopify)</a:t>
            </a:r>
            <a:endParaRPr lang="en-US" sz="1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E13ACC4-6297-9319-FA6A-8ADACFA9A3DF}"/>
              </a:ext>
            </a:extLst>
          </p:cNvPr>
          <p:cNvSpPr txBox="1"/>
          <p:nvPr/>
        </p:nvSpPr>
        <p:spPr>
          <a:xfrm>
            <a:off x="501650" y="2070100"/>
            <a:ext cx="7620000" cy="73558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1600" b="1" dirty="0">
                <a:latin typeface="+mj-lt"/>
              </a:rPr>
              <a:t>6. 📉 Declining User Experience Over Time</a:t>
            </a:r>
          </a:p>
          <a:p>
            <a:pPr>
              <a:buNone/>
            </a:pPr>
            <a:endParaRPr lang="en-US" sz="1200" b="1" dirty="0">
              <a:latin typeface="+mj-lt"/>
            </a:endParaRPr>
          </a:p>
          <a:p>
            <a:pPr>
              <a:buNone/>
            </a:pPr>
            <a:r>
              <a:rPr lang="en-US" sz="1200" dirty="0">
                <a:latin typeface="+mj-lt"/>
              </a:rPr>
              <a:t>Common sentiment across all platforms:</a:t>
            </a:r>
          </a:p>
          <a:p>
            <a:pPr>
              <a:buNone/>
            </a:pPr>
            <a:r>
              <a:rPr lang="en-US" sz="1200" dirty="0">
                <a:latin typeface="+mj-lt"/>
              </a:rPr>
              <a:t>“It used to be better”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+mj-lt"/>
              </a:rPr>
              <a:t>Increased ads / monetization pressure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+mj-lt"/>
              </a:rPr>
              <a:t>Reduced organic visibility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+mj-lt"/>
              </a:rPr>
              <a:t>More spam, fraud, and low-quality listings</a:t>
            </a:r>
          </a:p>
          <a:p>
            <a:endParaRPr lang="en-US" sz="1200" dirty="0">
              <a:latin typeface="+mj-lt"/>
            </a:endParaRPr>
          </a:p>
          <a:p>
            <a:pPr>
              <a:buNone/>
            </a:pPr>
            <a:r>
              <a:rPr lang="en-US" sz="1200" b="1" dirty="0">
                <a:latin typeface="+mj-lt"/>
              </a:rPr>
              <a:t>Sources:</a:t>
            </a:r>
            <a:endParaRPr lang="en-US" sz="1200" dirty="0">
              <a:latin typeface="+mj-lt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+mj-lt"/>
                <a:hlinkClick r:id="rId2" tooltip="https://www.smartcustomer.com/reviews/kijiji.ca"/>
              </a:rPr>
              <a:t>https://www.smartcustomer.com/reviews/kijiji.ca</a:t>
            </a:r>
            <a:endParaRPr lang="en-US" sz="1200" dirty="0">
              <a:latin typeface="+mj-lt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+mj-lt"/>
                <a:hlinkClick r:id="rId3" tooltip="https://www.smartcustomer.com/reviews/craigslist.org"/>
              </a:rPr>
              <a:t>https://www.smartcustomer.com/reviews/craigslist.org</a:t>
            </a:r>
            <a:endParaRPr lang="en-US" sz="1200" dirty="0">
              <a:latin typeface="+mj-lt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+mj-lt"/>
                <a:hlinkClick r:id="rId4" tooltip="https://www.smartcustomer.com/reviews/shopify.com"/>
              </a:rPr>
              <a:t>https://www.smartcustomer.com/reviews/shopify.com</a:t>
            </a:r>
            <a:endParaRPr lang="en-US" sz="1200" dirty="0">
              <a:latin typeface="+mj-lt"/>
            </a:endParaRPr>
          </a:p>
          <a:p>
            <a:pPr>
              <a:buNone/>
            </a:pPr>
            <a:br>
              <a:rPr lang="en-US" sz="1200" dirty="0">
                <a:latin typeface="+mj-lt"/>
              </a:rPr>
            </a:br>
            <a:endParaRPr lang="en-US" sz="1200" dirty="0">
              <a:latin typeface="+mj-lt"/>
            </a:endParaRPr>
          </a:p>
          <a:p>
            <a:pPr>
              <a:buNone/>
            </a:pPr>
            <a:r>
              <a:rPr lang="en-US" sz="1200" b="1" dirty="0">
                <a:latin typeface="+mj-lt"/>
              </a:rPr>
              <a:t>⚠️ Platform-Specific Structural Weaknesses</a:t>
            </a:r>
          </a:p>
          <a:p>
            <a:pPr>
              <a:buNone/>
            </a:pPr>
            <a:endParaRPr lang="en-US" sz="1200" b="1" dirty="0">
              <a:latin typeface="+mj-lt"/>
            </a:endParaRPr>
          </a:p>
          <a:p>
            <a:pPr>
              <a:buNone/>
            </a:pPr>
            <a:r>
              <a:rPr lang="en-US" sz="1200" b="1" dirty="0">
                <a:latin typeface="+mj-lt"/>
              </a:rPr>
              <a:t>Facebook Marketplace</a:t>
            </a:r>
          </a:p>
          <a:p>
            <a:pPr>
              <a:buNone/>
            </a:pPr>
            <a:r>
              <a:rPr lang="en-US" sz="1200" dirty="0">
                <a:latin typeface="+mj-lt"/>
              </a:rPr>
              <a:t>Source: </a:t>
            </a:r>
            <a:r>
              <a:rPr lang="en-US" sz="1200" dirty="0">
                <a:latin typeface="+mj-lt"/>
                <a:hlinkClick r:id="rId5" tooltip="https://www.smartcustomer.com/reviews/facebook.com"/>
              </a:rPr>
              <a:t>https://www.smartcustomer.com/reviews/facebook.com</a:t>
            </a:r>
            <a:endParaRPr lang="en-US" sz="1200" dirty="0">
              <a:latin typeface="+mj-lt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+mj-lt"/>
              </a:rPr>
              <a:t>Weak enforcement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+mj-lt"/>
              </a:rPr>
              <a:t>High scam exposure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+mj-lt"/>
              </a:rPr>
              <a:t>No structured transaction system</a:t>
            </a:r>
          </a:p>
          <a:p>
            <a:pPr>
              <a:buNone/>
            </a:pPr>
            <a:r>
              <a:rPr lang="en-US" sz="1200" dirty="0">
                <a:latin typeface="+mj-lt"/>
              </a:rPr>
              <a:t>👉 Social-first, not transaction-first</a:t>
            </a:r>
          </a:p>
          <a:p>
            <a:pPr>
              <a:buNone/>
            </a:pPr>
            <a:br>
              <a:rPr lang="en-US" sz="1200" dirty="0">
                <a:latin typeface="+mj-lt"/>
              </a:rPr>
            </a:br>
            <a:endParaRPr lang="en-US" sz="1200" dirty="0">
              <a:latin typeface="+mj-lt"/>
            </a:endParaRPr>
          </a:p>
          <a:p>
            <a:pPr>
              <a:buNone/>
            </a:pPr>
            <a:r>
              <a:rPr lang="en-US" sz="1200" b="1" dirty="0">
                <a:latin typeface="+mj-lt"/>
              </a:rPr>
              <a:t>Craigslist</a:t>
            </a:r>
          </a:p>
          <a:p>
            <a:pPr>
              <a:buNone/>
            </a:pPr>
            <a:r>
              <a:rPr lang="en-US" sz="1200" dirty="0">
                <a:latin typeface="+mj-lt"/>
              </a:rPr>
              <a:t>Source: </a:t>
            </a:r>
            <a:r>
              <a:rPr lang="en-US" sz="1200" dirty="0">
                <a:latin typeface="+mj-lt"/>
                <a:hlinkClick r:id="rId3" tooltip="https://www.smartcustomer.com/reviews/craigslist.org"/>
              </a:rPr>
              <a:t>https://www.smartcustomer.com/reviews/craigslist.org</a:t>
            </a:r>
            <a:endParaRPr lang="en-US" sz="1200" dirty="0">
              <a:latin typeface="+mj-lt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+mj-lt"/>
              </a:rPr>
              <a:t>Minimal oversight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+mj-lt"/>
              </a:rPr>
              <a:t>No safeguards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+mj-lt"/>
              </a:rPr>
              <a:t>Outdated infrastructure</a:t>
            </a:r>
          </a:p>
          <a:p>
            <a:pPr>
              <a:buNone/>
            </a:pPr>
            <a:r>
              <a:rPr lang="en-US" sz="1200" dirty="0">
                <a:latin typeface="+mj-lt"/>
              </a:rPr>
              <a:t>👉 Legacy platform with minimal evolution</a:t>
            </a:r>
          </a:p>
          <a:p>
            <a:pPr>
              <a:buNone/>
            </a:pPr>
            <a:br>
              <a:rPr lang="en-US" sz="1200" dirty="0">
                <a:latin typeface="+mj-lt"/>
              </a:rPr>
            </a:br>
            <a:endParaRPr lang="en-US" sz="1200" dirty="0">
              <a:latin typeface="+mj-lt"/>
            </a:endParaRPr>
          </a:p>
          <a:p>
            <a:pPr>
              <a:buNone/>
            </a:pPr>
            <a:r>
              <a:rPr lang="en-US" sz="1200" b="1" dirty="0">
                <a:latin typeface="+mj-lt"/>
              </a:rPr>
              <a:t>Shopify</a:t>
            </a:r>
          </a:p>
          <a:p>
            <a:pPr>
              <a:buNone/>
            </a:pPr>
            <a:r>
              <a:rPr lang="en-US" sz="1200" dirty="0">
                <a:latin typeface="+mj-lt"/>
              </a:rPr>
              <a:t>Source: </a:t>
            </a:r>
            <a:r>
              <a:rPr lang="en-US" sz="1200" dirty="0">
                <a:latin typeface="+mj-lt"/>
                <a:hlinkClick r:id="rId4" tooltip="https://www.smartcustomer.com/reviews/shopify.com"/>
              </a:rPr>
              <a:t>https://www.smartcustomer.com/reviews/shopify.com</a:t>
            </a:r>
            <a:endParaRPr lang="en-US" sz="1200" dirty="0">
              <a:latin typeface="+mj-lt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+mj-lt"/>
              </a:rPr>
              <a:t>Low user satisfaction (~1.3–1.5 stars)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+mj-lt"/>
              </a:rPr>
              <a:t>Customer support frequently criticized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+mj-lt"/>
              </a:rPr>
              <a:t>Reports of billing disputes and lack of resolution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+mj-lt"/>
              </a:rPr>
              <a:t>Platform complexity increases operational burden</a:t>
            </a:r>
          </a:p>
          <a:p>
            <a:pPr>
              <a:buNone/>
            </a:pPr>
            <a:r>
              <a:rPr lang="en-US" sz="1200" dirty="0">
                <a:latin typeface="+mj-lt"/>
              </a:rPr>
              <a:t>👉 Commerce infrastructure without aligned support or protection</a:t>
            </a:r>
          </a:p>
        </p:txBody>
      </p:sp>
    </p:spTree>
    <p:extLst>
      <p:ext uri="{BB962C8B-B14F-4D97-AF65-F5344CB8AC3E}">
        <p14:creationId xmlns:p14="http://schemas.microsoft.com/office/powerpoint/2010/main" val="232581918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9753ACD-E74F-A770-5EF0-E7A483E3849F}"/>
              </a:ext>
            </a:extLst>
          </p:cNvPr>
          <p:cNvSpPr txBox="1"/>
          <p:nvPr/>
        </p:nvSpPr>
        <p:spPr>
          <a:xfrm>
            <a:off x="120650" y="989400"/>
            <a:ext cx="7239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1600" b="1" dirty="0">
                <a:latin typeface="+mj-lt"/>
              </a:rPr>
              <a:t>   38. Global Marketplace &amp; Commerce Platform User Sentiment Analysis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895D3E1-68AF-0CC9-BA2D-27C2C0CA5972}"/>
              </a:ext>
            </a:extLst>
          </p:cNvPr>
          <p:cNvSpPr txBox="1"/>
          <p:nvPr/>
        </p:nvSpPr>
        <p:spPr>
          <a:xfrm>
            <a:off x="2406650" y="1327954"/>
            <a:ext cx="66294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1400" i="1" dirty="0"/>
              <a:t>(Kijiji + eBay + Facebook Marketplace + Craigslist + Shopify)</a:t>
            </a:r>
            <a:endParaRPr lang="en-US" sz="14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D112291-D87D-5566-D39E-2A680677975E}"/>
              </a:ext>
            </a:extLst>
          </p:cNvPr>
          <p:cNvSpPr txBox="1"/>
          <p:nvPr/>
        </p:nvSpPr>
        <p:spPr>
          <a:xfrm>
            <a:off x="501650" y="2070100"/>
            <a:ext cx="63246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1600" b="1" dirty="0">
                <a:latin typeface="+mn-lt"/>
              </a:rPr>
              <a:t>📊 Structural Breakdown of Legacy Platforms</a:t>
            </a:r>
          </a:p>
        </p:txBody>
      </p:sp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7016128E-B720-2F0E-6317-49CD4209898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680065"/>
              </p:ext>
            </p:extLst>
          </p:nvPr>
        </p:nvGraphicFramePr>
        <p:xfrm>
          <a:off x="586740" y="2599938"/>
          <a:ext cx="6426200" cy="335280"/>
        </p:xfrm>
        <a:graphic>
          <a:graphicData uri="http://schemas.openxmlformats.org/drawingml/2006/table">
            <a:tbl>
              <a:tblPr/>
              <a:tblGrid>
                <a:gridCol w="3213100">
                  <a:extLst>
                    <a:ext uri="{9D8B030D-6E8A-4147-A177-3AD203B41FA5}">
                      <a16:colId xmlns:a16="http://schemas.microsoft.com/office/drawing/2014/main" val="1133137197"/>
                    </a:ext>
                  </a:extLst>
                </a:gridCol>
                <a:gridCol w="3213100">
                  <a:extLst>
                    <a:ext uri="{9D8B030D-6E8A-4147-A177-3AD203B41FA5}">
                      <a16:colId xmlns:a16="http://schemas.microsoft.com/office/drawing/2014/main" val="347021735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 b="1" dirty="0"/>
                        <a:t>Core Function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 b="1" dirty="0"/>
                        <a:t>Current Reality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41770692"/>
                  </a:ext>
                </a:extLst>
              </a:tr>
            </a:tbl>
          </a:graphicData>
        </a:graphic>
      </p:graphicFrame>
      <p:sp>
        <p:nvSpPr>
          <p:cNvPr id="17" name="Rectangle 8">
            <a:extLst>
              <a:ext uri="{FF2B5EF4-FFF2-40B4-BE49-F238E27FC236}">
                <a16:creationId xmlns:a16="http://schemas.microsoft.com/office/drawing/2014/main" id="{DCD30BD9-91BA-9C3F-F8BB-DFC4599728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2450" y="2767578"/>
            <a:ext cx="7133562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0822C5E8-4CBA-5015-DD82-BE69639F84C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0534130"/>
              </p:ext>
            </p:extLst>
          </p:nvPr>
        </p:nvGraphicFramePr>
        <p:xfrm>
          <a:off x="745490" y="3102858"/>
          <a:ext cx="6223000" cy="1920240"/>
        </p:xfrm>
        <a:graphic>
          <a:graphicData uri="http://schemas.openxmlformats.org/drawingml/2006/table">
            <a:tbl>
              <a:tblPr/>
              <a:tblGrid>
                <a:gridCol w="3111500">
                  <a:extLst>
                    <a:ext uri="{9D8B030D-6E8A-4147-A177-3AD203B41FA5}">
                      <a16:colId xmlns:a16="http://schemas.microsoft.com/office/drawing/2014/main" val="359183253"/>
                    </a:ext>
                  </a:extLst>
                </a:gridCol>
                <a:gridCol w="3111500">
                  <a:extLst>
                    <a:ext uri="{9D8B030D-6E8A-4147-A177-3AD203B41FA5}">
                      <a16:colId xmlns:a16="http://schemas.microsoft.com/office/drawing/2014/main" val="169150848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200" dirty="0">
                          <a:latin typeface="+mn-lt"/>
                        </a:rPr>
                        <a:t>Trust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200" dirty="0">
                          <a:latin typeface="+mn-lt"/>
                        </a:rPr>
                        <a:t>Weak / user-dependent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437105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200">
                          <a:latin typeface="+mn-lt"/>
                        </a:rPr>
                        <a:t>Verification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200">
                          <a:latin typeface="+mn-lt"/>
                        </a:rPr>
                        <a:t>Limited or absent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974875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200">
                          <a:latin typeface="+mn-lt"/>
                        </a:rPr>
                        <a:t>Support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200">
                          <a:latin typeface="+mn-lt"/>
                        </a:rPr>
                        <a:t>Inconsistent / ineffective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8042779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200">
                          <a:latin typeface="+mn-lt"/>
                        </a:rPr>
                        <a:t>Visibility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200" dirty="0">
                          <a:latin typeface="+mn-lt"/>
                        </a:rPr>
                        <a:t>Pay-to-play or unstructured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659791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200">
                          <a:latin typeface="+mn-lt"/>
                        </a:rPr>
                        <a:t>UX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200">
                          <a:latin typeface="+mn-lt"/>
                        </a:rPr>
                        <a:t>Fragmented / outdated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6337783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200">
                          <a:latin typeface="+mn-lt"/>
                        </a:rPr>
                        <a:t>Monetization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200">
                          <a:latin typeface="+mn-lt"/>
                        </a:rPr>
                        <a:t>Misaligned with user success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7953971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200">
                          <a:latin typeface="+mn-lt"/>
                        </a:rPr>
                        <a:t>Feedback Systems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200" dirty="0">
                          <a:latin typeface="+mn-lt"/>
                        </a:rPr>
                        <a:t>Degrading reliability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51637525"/>
                  </a:ext>
                </a:extLst>
              </a:tr>
            </a:tbl>
          </a:graphicData>
        </a:graphic>
      </p:graphicFrame>
      <p:sp>
        <p:nvSpPr>
          <p:cNvPr id="19" name="Rectangle 9">
            <a:extLst>
              <a:ext uri="{FF2B5EF4-FFF2-40B4-BE49-F238E27FC236}">
                <a16:creationId xmlns:a16="http://schemas.microsoft.com/office/drawing/2014/main" id="{BAC7BE82-1AF3-1F72-7B80-AB014BD8AA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740" y="3179375"/>
            <a:ext cx="6907994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00ED04F-22B9-E1FF-48DA-03678F1B2538}"/>
              </a:ext>
            </a:extLst>
          </p:cNvPr>
          <p:cNvSpPr txBox="1"/>
          <p:nvPr/>
        </p:nvSpPr>
        <p:spPr>
          <a:xfrm>
            <a:off x="586740" y="5267255"/>
            <a:ext cx="6772910" cy="12926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b="1" dirty="0">
                <a:latin typeface="+mj-lt"/>
              </a:rPr>
              <a:t>💡 Investor Insight</a:t>
            </a:r>
          </a:p>
          <a:p>
            <a:pPr>
              <a:buNone/>
            </a:pPr>
            <a:endParaRPr lang="en-US" b="1" dirty="0">
              <a:latin typeface="+mj-lt"/>
            </a:endParaRPr>
          </a:p>
          <a:p>
            <a:pPr>
              <a:buNone/>
            </a:pPr>
            <a:r>
              <a:rPr lang="en-US" sz="1400" dirty="0">
                <a:latin typeface="+mj-lt"/>
              </a:rPr>
              <a:t>“The global marketplace and e-commerce sector is not broken due to lack of demand—it is broken due to outdated infrastructure, declining trust, and misaligned incentives across all major platforms.”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67FB57D-12A9-D01F-DED8-2F0696F99224}"/>
              </a:ext>
            </a:extLst>
          </p:cNvPr>
          <p:cNvSpPr txBox="1"/>
          <p:nvPr/>
        </p:nvSpPr>
        <p:spPr>
          <a:xfrm>
            <a:off x="593090" y="6718300"/>
            <a:ext cx="615696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1600" dirty="0">
                <a:latin typeface="+mn-lt"/>
              </a:rPr>
              <a:t>👉 This is a </a:t>
            </a:r>
            <a:r>
              <a:rPr lang="en-US" sz="1600" b="1" dirty="0">
                <a:latin typeface="+mn-lt"/>
              </a:rPr>
              <a:t>system-wide structural failure</a:t>
            </a:r>
            <a:endParaRPr lang="en-US" sz="1600" dirty="0">
              <a:latin typeface="+mn-l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D638A99-49CC-6663-59CC-5C73832BAC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378" y="7235559"/>
            <a:ext cx="7193744" cy="2468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65262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9C4B9D3-E2F0-000D-2AAC-7F0B36A766CD}"/>
              </a:ext>
            </a:extLst>
          </p:cNvPr>
          <p:cNvSpPr txBox="1"/>
          <p:nvPr/>
        </p:nvSpPr>
        <p:spPr>
          <a:xfrm>
            <a:off x="730250" y="393700"/>
            <a:ext cx="57912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latin typeface="+mn-lt"/>
              </a:rPr>
              <a:t>3. Infrastructure Performance Advantage</a:t>
            </a:r>
            <a:endParaRPr lang="en-US" sz="2400" dirty="0">
              <a:latin typeface="+mn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6105889-C18D-D0D5-448A-48775E19FC37}"/>
              </a:ext>
            </a:extLst>
          </p:cNvPr>
          <p:cNvSpPr txBox="1"/>
          <p:nvPr/>
        </p:nvSpPr>
        <p:spPr>
          <a:xfrm>
            <a:off x="4808220" y="754203"/>
            <a:ext cx="377952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dirty="0">
                <a:latin typeface="+mn-lt"/>
              </a:rPr>
              <a:t>Why It Matters</a:t>
            </a:r>
            <a:endParaRPr lang="en-US" sz="1400" dirty="0">
              <a:latin typeface="+mn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F72387D-50C9-0845-CA60-04F8825CC1FD}"/>
              </a:ext>
            </a:extLst>
          </p:cNvPr>
          <p:cNvSpPr txBox="1"/>
          <p:nvPr/>
        </p:nvSpPr>
        <p:spPr>
          <a:xfrm>
            <a:off x="730250" y="1108789"/>
            <a:ext cx="6629400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>
                <a:latin typeface="+mj-lt"/>
              </a:rPr>
              <a:t>Near-perfect platform efficiency</a:t>
            </a:r>
            <a:r>
              <a:rPr lang="en-US" sz="1400" dirty="0">
                <a:latin typeface="+mj-lt"/>
              </a:rPr>
              <a:t> — </a:t>
            </a:r>
            <a:r>
              <a:rPr lang="en-US" sz="1400" dirty="0" err="1">
                <a:latin typeface="+mj-lt"/>
              </a:rPr>
              <a:t>EzeAD</a:t>
            </a:r>
            <a:r>
              <a:rPr lang="en-US" sz="1400" dirty="0">
                <a:latin typeface="+mj-lt"/>
              </a:rPr>
              <a:t> achieves a </a:t>
            </a:r>
            <a:r>
              <a:rPr lang="en-US" sz="2400" b="1" dirty="0">
                <a:latin typeface="+mj-lt"/>
              </a:rPr>
              <a:t>399/400</a:t>
            </a:r>
            <a:r>
              <a:rPr lang="en-US" sz="1400" b="1" dirty="0">
                <a:latin typeface="+mj-lt"/>
              </a:rPr>
              <a:t> performance score</a:t>
            </a:r>
            <a:r>
              <a:rPr lang="en-US" sz="1400" dirty="0">
                <a:latin typeface="+mj-lt"/>
              </a:rPr>
              <a:t>, placing it at the top tier of global platforms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F8CD2A6-BC38-568B-76B4-E9062A190ECB}"/>
              </a:ext>
            </a:extLst>
          </p:cNvPr>
          <p:cNvSpPr txBox="1"/>
          <p:nvPr/>
        </p:nvSpPr>
        <p:spPr>
          <a:xfrm>
            <a:off x="720090" y="1806961"/>
            <a:ext cx="66294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>
                <a:latin typeface="+mj-lt"/>
              </a:rPr>
              <a:t>Outperforms industry leaders</a:t>
            </a:r>
            <a:r>
              <a:rPr lang="en-US" sz="1400" dirty="0">
                <a:latin typeface="+mj-lt"/>
              </a:rPr>
              <a:t> — exceeding platforms like eBay, Shopify, and Facebook Marketplace by </a:t>
            </a:r>
            <a:r>
              <a:rPr lang="en-US" sz="1400" b="1" dirty="0">
                <a:latin typeface="+mj-lt"/>
              </a:rPr>
              <a:t>20–40% in performance efficiency</a:t>
            </a:r>
            <a:endParaRPr lang="en-US" sz="1400" dirty="0">
              <a:latin typeface="+mj-lt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631EE7A-66AC-3D9F-FFB8-740429ED5667}"/>
              </a:ext>
            </a:extLst>
          </p:cNvPr>
          <p:cNvSpPr txBox="1"/>
          <p:nvPr/>
        </p:nvSpPr>
        <p:spPr>
          <a:xfrm>
            <a:off x="721360" y="2343368"/>
            <a:ext cx="65532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>
                <a:latin typeface="+mj-lt"/>
              </a:rPr>
              <a:t>Built for speed and scalability</a:t>
            </a:r>
            <a:r>
              <a:rPr lang="en-US" sz="1400" dirty="0">
                <a:latin typeface="+mj-lt"/>
              </a:rPr>
              <a:t> — lightweight, optimized infrastructure designed for </a:t>
            </a:r>
            <a:r>
              <a:rPr lang="en-US" sz="1400" b="1" dirty="0">
                <a:latin typeface="+mj-lt"/>
              </a:rPr>
              <a:t>high-volume traffic and global expansion</a:t>
            </a:r>
            <a:endParaRPr lang="en-US" sz="1400" dirty="0">
              <a:latin typeface="+mj-lt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31F505B-12E3-D5AD-71F2-1A9B05E69EAE}"/>
              </a:ext>
            </a:extLst>
          </p:cNvPr>
          <p:cNvSpPr txBox="1"/>
          <p:nvPr/>
        </p:nvSpPr>
        <p:spPr>
          <a:xfrm>
            <a:off x="720090" y="2899608"/>
            <a:ext cx="641096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>
                <a:latin typeface="+mj-lt"/>
              </a:rPr>
              <a:t>Superior user experience</a:t>
            </a:r>
            <a:r>
              <a:rPr lang="en-US" sz="1400" dirty="0">
                <a:latin typeface="+mj-lt"/>
              </a:rPr>
              <a:t> — faster load times directly improve </a:t>
            </a:r>
            <a:r>
              <a:rPr lang="en-US" sz="1400" b="1" dirty="0">
                <a:latin typeface="+mj-lt"/>
              </a:rPr>
              <a:t>engagement, conversion rates, and retention</a:t>
            </a:r>
            <a:endParaRPr lang="en-US" sz="1400" dirty="0">
              <a:latin typeface="+mj-lt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06A2D33-C0FA-AD68-5D7A-117C63371C73}"/>
              </a:ext>
            </a:extLst>
          </p:cNvPr>
          <p:cNvSpPr txBox="1"/>
          <p:nvPr/>
        </p:nvSpPr>
        <p:spPr>
          <a:xfrm>
            <a:off x="730250" y="3487856"/>
            <a:ext cx="682625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>
                <a:latin typeface="+mj-lt"/>
              </a:rPr>
              <a:t>Lower operational overhead</a:t>
            </a:r>
            <a:r>
              <a:rPr lang="en-US" sz="1400" dirty="0">
                <a:latin typeface="+mj-lt"/>
              </a:rPr>
              <a:t> — efficient architecture reduces </a:t>
            </a:r>
            <a:r>
              <a:rPr lang="en-US" sz="1400" b="1" dirty="0">
                <a:latin typeface="+mj-lt"/>
              </a:rPr>
              <a:t>server load, cost, and long-term scaling complexity</a:t>
            </a:r>
            <a:endParaRPr lang="en-US" sz="1400" dirty="0">
              <a:latin typeface="+mj-lt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FCD6B43-38D0-19C4-A207-7FA4F90CD58B}"/>
              </a:ext>
            </a:extLst>
          </p:cNvPr>
          <p:cNvSpPr txBox="1"/>
          <p:nvPr/>
        </p:nvSpPr>
        <p:spPr>
          <a:xfrm>
            <a:off x="1035050" y="4297262"/>
            <a:ext cx="6446520" cy="33239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1200" b="1" dirty="0">
                <a:latin typeface="+mj-lt"/>
              </a:rPr>
              <a:t>🏆 </a:t>
            </a:r>
            <a:r>
              <a:rPr lang="en-US" sz="1200" b="1" dirty="0" err="1">
                <a:latin typeface="+mj-lt"/>
              </a:rPr>
              <a:t>EzeAD</a:t>
            </a:r>
            <a:r>
              <a:rPr lang="en-US" sz="1200" b="1" dirty="0">
                <a:latin typeface="+mj-lt"/>
              </a:rPr>
              <a:t> vs Global Platforms (</a:t>
            </a:r>
            <a:r>
              <a:rPr lang="en-US" sz="1200" b="1" dirty="0" err="1">
                <a:latin typeface="+mj-lt"/>
              </a:rPr>
              <a:t>PageSpeed</a:t>
            </a:r>
            <a:r>
              <a:rPr lang="en-US" sz="1200" b="1" dirty="0">
                <a:latin typeface="+mj-lt"/>
              </a:rPr>
              <a:t> Score / 400)</a:t>
            </a:r>
          </a:p>
          <a:p>
            <a:pPr>
              <a:buNone/>
            </a:pPr>
            <a:endParaRPr lang="en-US" sz="1200" b="1" dirty="0">
              <a:latin typeface="+mj-lt"/>
            </a:endParaRPr>
          </a:p>
          <a:p>
            <a:pPr>
              <a:buNone/>
            </a:pPr>
            <a:r>
              <a:rPr lang="en-US" sz="2000" b="1" dirty="0" err="1">
                <a:latin typeface="+mj-lt"/>
              </a:rPr>
              <a:t>EzeAD</a:t>
            </a:r>
            <a:r>
              <a:rPr lang="en-US" sz="2000" b="1" dirty="0">
                <a:latin typeface="+mj-lt"/>
              </a:rPr>
              <a:t> — </a:t>
            </a:r>
            <a:r>
              <a:rPr lang="en-US" sz="2400" b="1" dirty="0">
                <a:latin typeface="+mj-lt"/>
              </a:rPr>
              <a:t>399</a:t>
            </a:r>
            <a:br>
              <a:rPr lang="en-US" dirty="0">
                <a:latin typeface="+mj-lt"/>
              </a:rPr>
            </a:br>
            <a:r>
              <a:rPr lang="en-US" dirty="0">
                <a:latin typeface="+mj-lt"/>
              </a:rPr>
              <a:t>⬛⬛⬛⬛⬛⬛⬛⬛⬛⬛ (Near Perfect)</a:t>
            </a:r>
          </a:p>
          <a:p>
            <a:pPr>
              <a:buNone/>
            </a:pPr>
            <a:r>
              <a:rPr lang="en-US" sz="1200" b="1" dirty="0">
                <a:latin typeface="+mj-lt"/>
              </a:rPr>
              <a:t>Craigslist — 350–380</a:t>
            </a:r>
            <a:br>
              <a:rPr lang="en-US" sz="1200" dirty="0">
                <a:latin typeface="+mj-lt"/>
              </a:rPr>
            </a:br>
            <a:r>
              <a:rPr lang="en-US" sz="1200" dirty="0">
                <a:latin typeface="+mj-lt"/>
              </a:rPr>
              <a:t>⬛⬛⬛⬛⬛⬛⬛⬛⬜⬜ (Fast but outdated)</a:t>
            </a:r>
          </a:p>
          <a:p>
            <a:pPr>
              <a:buNone/>
            </a:pPr>
            <a:r>
              <a:rPr lang="en-US" sz="1200" b="1" dirty="0">
                <a:latin typeface="+mj-lt"/>
              </a:rPr>
              <a:t>Shopify — 300–340</a:t>
            </a:r>
            <a:br>
              <a:rPr lang="en-US" sz="1200" dirty="0">
                <a:latin typeface="+mj-lt"/>
              </a:rPr>
            </a:br>
            <a:r>
              <a:rPr lang="en-US" sz="1200" dirty="0">
                <a:latin typeface="+mj-lt"/>
              </a:rPr>
              <a:t>⬛⬛⬛⬛⬛⬛⬛⬜⬜⬜ (Optimized commerce)</a:t>
            </a:r>
          </a:p>
          <a:p>
            <a:pPr>
              <a:buNone/>
            </a:pPr>
            <a:r>
              <a:rPr lang="en-US" sz="1200" b="1" dirty="0">
                <a:latin typeface="+mj-lt"/>
              </a:rPr>
              <a:t>Kijiji — 260–300</a:t>
            </a:r>
            <a:br>
              <a:rPr lang="en-US" sz="1200" dirty="0">
                <a:latin typeface="+mj-lt"/>
              </a:rPr>
            </a:br>
            <a:r>
              <a:rPr lang="en-US" sz="1200" dirty="0">
                <a:latin typeface="+mj-lt"/>
              </a:rPr>
              <a:t>⬛⬛⬛⬛⬛⬛⬜⬜⬜⬜ (Ad-heavy system)</a:t>
            </a:r>
          </a:p>
          <a:p>
            <a:pPr>
              <a:buNone/>
            </a:pPr>
            <a:r>
              <a:rPr lang="en-US" sz="1200" b="1" dirty="0">
                <a:latin typeface="+mj-lt"/>
              </a:rPr>
              <a:t>eBay — 250–310</a:t>
            </a:r>
            <a:br>
              <a:rPr lang="en-US" sz="1200" dirty="0">
                <a:latin typeface="+mj-lt"/>
              </a:rPr>
            </a:br>
            <a:r>
              <a:rPr lang="en-US" sz="1200" dirty="0">
                <a:latin typeface="+mj-lt"/>
              </a:rPr>
              <a:t>⬛⬛⬛⬛⬛⬛⬜⬜⬜⬜ (Complex infrastructure)</a:t>
            </a:r>
          </a:p>
          <a:p>
            <a:pPr>
              <a:buNone/>
            </a:pPr>
            <a:r>
              <a:rPr lang="en-US" sz="1200" b="1" dirty="0">
                <a:latin typeface="+mj-lt"/>
              </a:rPr>
              <a:t>Facebook Marketplace — 200–280</a:t>
            </a:r>
            <a:br>
              <a:rPr lang="en-US" sz="1200" dirty="0">
                <a:latin typeface="+mj-lt"/>
              </a:rPr>
            </a:br>
            <a:r>
              <a:rPr lang="en-US" sz="1200" dirty="0">
                <a:latin typeface="+mj-lt"/>
              </a:rPr>
              <a:t>⬛⬛⬛⬛⬛⬜⬜⬜⬜⬜ (Heavy social system)</a:t>
            </a:r>
          </a:p>
          <a:p>
            <a:pPr>
              <a:buNone/>
            </a:pPr>
            <a:endParaRPr lang="en-US" sz="1200" dirty="0">
              <a:latin typeface="+mj-lt"/>
            </a:endParaRPr>
          </a:p>
          <a:p>
            <a:pPr>
              <a:buNone/>
            </a:pPr>
            <a:endParaRPr lang="en-US" sz="1200" dirty="0">
              <a:latin typeface="+mj-lt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41B1EDDA-0B78-279C-2969-155260A1CB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2250" y="8239127"/>
            <a:ext cx="4420624" cy="2341926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5790DFAB-A11D-A982-E47D-56FFA480B3CD}"/>
              </a:ext>
            </a:extLst>
          </p:cNvPr>
          <p:cNvSpPr txBox="1"/>
          <p:nvPr/>
        </p:nvSpPr>
        <p:spPr>
          <a:xfrm>
            <a:off x="1028700" y="7311653"/>
            <a:ext cx="377952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1" dirty="0"/>
              <a:t>Performance </a:t>
            </a:r>
            <a:r>
              <a:rPr lang="en-US" sz="1200" b="1" dirty="0">
                <a:latin typeface="+mj-lt"/>
              </a:rPr>
              <a:t>Benchmark</a:t>
            </a:r>
            <a:endParaRPr lang="en-US" sz="1200" dirty="0">
              <a:latin typeface="+mj-lt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A8668ED-2864-C90A-77B4-F1B181CE9158}"/>
              </a:ext>
            </a:extLst>
          </p:cNvPr>
          <p:cNvSpPr txBox="1"/>
          <p:nvPr/>
        </p:nvSpPr>
        <p:spPr>
          <a:xfrm>
            <a:off x="4331970" y="7287361"/>
            <a:ext cx="29718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 err="1">
                <a:latin typeface="+mn-lt"/>
              </a:rPr>
              <a:t>EzeAD</a:t>
            </a:r>
            <a:r>
              <a:rPr lang="en-US" b="1" dirty="0">
                <a:latin typeface="+mn-lt"/>
              </a:rPr>
              <a:t> Score:</a:t>
            </a:r>
            <a:r>
              <a:rPr lang="en-US" dirty="0">
                <a:latin typeface="+mn-lt"/>
              </a:rPr>
              <a:t> </a:t>
            </a:r>
            <a:r>
              <a:rPr lang="en-US" sz="2400" b="1" dirty="0">
                <a:latin typeface="+mn-lt"/>
              </a:rPr>
              <a:t>~399 / 400</a:t>
            </a:r>
            <a:endParaRPr lang="en-US" sz="2400" dirty="0">
              <a:latin typeface="+mn-lt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FEB35B6-63B6-16B6-1FC6-47C172D995EF}"/>
              </a:ext>
            </a:extLst>
          </p:cNvPr>
          <p:cNvSpPr txBox="1"/>
          <p:nvPr/>
        </p:nvSpPr>
        <p:spPr>
          <a:xfrm>
            <a:off x="5141912" y="7733563"/>
            <a:ext cx="2759075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b="1" dirty="0">
                <a:latin typeface="+mj-lt"/>
              </a:rPr>
              <a:t>Source:</a:t>
            </a:r>
            <a:r>
              <a:rPr lang="en-US" sz="1000" dirty="0">
                <a:latin typeface="+mj-lt"/>
              </a:rPr>
              <a:t> Google </a:t>
            </a:r>
            <a:r>
              <a:rPr lang="en-US" sz="1000" dirty="0" err="1">
                <a:latin typeface="+mj-lt"/>
              </a:rPr>
              <a:t>PageSpeed</a:t>
            </a:r>
            <a:r>
              <a:rPr lang="en-US" sz="1000" dirty="0">
                <a:latin typeface="+mj-lt"/>
              </a:rPr>
              <a:t> Insights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77BC92A6-858A-9223-510C-1282AF83AC8D}"/>
              </a:ext>
            </a:extLst>
          </p:cNvPr>
          <p:cNvSpPr txBox="1"/>
          <p:nvPr/>
        </p:nvSpPr>
        <p:spPr>
          <a:xfrm>
            <a:off x="1028700" y="7909401"/>
            <a:ext cx="78486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latin typeface="+mj-lt"/>
                <a:hlinkClick r:id="rId3"/>
              </a:rPr>
              <a:t>https://pagespeed.web.dev/analysis/https-www-ezead-com/odyk7pjmnu?form_factor=desktop</a:t>
            </a:r>
            <a:endParaRPr lang="en-US" sz="1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3883641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739BB1E-22D9-CCAB-3F5A-D866E0ED7381}"/>
              </a:ext>
            </a:extLst>
          </p:cNvPr>
          <p:cNvSpPr txBox="1"/>
          <p:nvPr/>
        </p:nvSpPr>
        <p:spPr>
          <a:xfrm>
            <a:off x="120650" y="989400"/>
            <a:ext cx="7239000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b="1" dirty="0">
                <a:latin typeface="+mj-lt"/>
              </a:rPr>
              <a:t>   39. Strategic Positioning for </a:t>
            </a:r>
            <a:r>
              <a:rPr lang="en-US" b="1" dirty="0" err="1">
                <a:latin typeface="+mj-lt"/>
              </a:rPr>
              <a:t>EzeAD</a:t>
            </a:r>
            <a:endParaRPr lang="en-US" b="1" dirty="0">
              <a:latin typeface="+mj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C20E507-DBA4-E2B2-804C-D5C1B1EADD89}"/>
              </a:ext>
            </a:extLst>
          </p:cNvPr>
          <p:cNvSpPr txBox="1"/>
          <p:nvPr/>
        </p:nvSpPr>
        <p:spPr>
          <a:xfrm>
            <a:off x="654050" y="1363812"/>
            <a:ext cx="70104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1400" dirty="0"/>
              <a:t>Position as a </a:t>
            </a:r>
            <a:r>
              <a:rPr lang="en-US" sz="1400" b="1" dirty="0"/>
              <a:t>next-generation marketplace + commerce infrastructure</a:t>
            </a:r>
            <a:r>
              <a:rPr lang="en-US" sz="1400" dirty="0"/>
              <a:t>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1FD8F89-E1D9-9296-F460-B8F379D63B75}"/>
              </a:ext>
            </a:extLst>
          </p:cNvPr>
          <p:cNvSpPr txBox="1"/>
          <p:nvPr/>
        </p:nvSpPr>
        <p:spPr>
          <a:xfrm>
            <a:off x="654050" y="1993900"/>
            <a:ext cx="6264910" cy="41857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1400" b="1" dirty="0">
                <a:latin typeface="+mn-lt"/>
              </a:rPr>
              <a:t>✅ Trust Infrastructure First</a:t>
            </a:r>
          </a:p>
          <a:p>
            <a:pPr>
              <a:buNone/>
            </a:pPr>
            <a:endParaRPr lang="en-US" sz="1400" b="1" dirty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+mn-lt"/>
              </a:rPr>
              <a:t>Verified ecosystem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+mn-lt"/>
              </a:rPr>
              <a:t>Transparent interactions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latin typeface="+mn-lt"/>
            </a:endParaRPr>
          </a:p>
          <a:p>
            <a:pPr>
              <a:buNone/>
            </a:pPr>
            <a:r>
              <a:rPr lang="en-US" sz="1400" b="1" dirty="0">
                <a:latin typeface="+mn-lt"/>
              </a:rPr>
              <a:t>✅ Performance-Based Visibility</a:t>
            </a:r>
          </a:p>
          <a:p>
            <a:pPr>
              <a:buNone/>
            </a:pPr>
            <a:endParaRPr lang="en-US" sz="1400" b="1" dirty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+mn-lt"/>
              </a:rPr>
              <a:t>SEO-driven exposure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+mn-lt"/>
              </a:rPr>
              <a:t>Not pay-to-play</a:t>
            </a:r>
          </a:p>
          <a:p>
            <a:endParaRPr lang="en-US" sz="1400" dirty="0">
              <a:latin typeface="+mn-lt"/>
            </a:endParaRPr>
          </a:p>
          <a:p>
            <a:pPr>
              <a:buNone/>
            </a:pPr>
            <a:r>
              <a:rPr lang="en-US" sz="1400" b="1" dirty="0">
                <a:latin typeface="+mn-lt"/>
              </a:rPr>
              <a:t>✅ Unified Platform Experience</a:t>
            </a:r>
          </a:p>
          <a:p>
            <a:pPr>
              <a:buNone/>
            </a:pPr>
            <a:endParaRPr lang="en-US" sz="1400" b="1" dirty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+mn-lt"/>
              </a:rPr>
              <a:t>Eliminates fragmentation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+mn-lt"/>
              </a:rPr>
              <a:t>Reduces reliance on third-party tools</a:t>
            </a:r>
          </a:p>
          <a:p>
            <a:endParaRPr lang="en-US" sz="1400" dirty="0">
              <a:latin typeface="+mn-lt"/>
            </a:endParaRPr>
          </a:p>
          <a:p>
            <a:pPr>
              <a:buNone/>
            </a:pPr>
            <a:r>
              <a:rPr lang="en-US" sz="1400" b="1" dirty="0">
                <a:latin typeface="+mn-lt"/>
              </a:rPr>
              <a:t>✅ User-Aligned Monetization</a:t>
            </a:r>
          </a:p>
          <a:p>
            <a:pPr>
              <a:buNone/>
            </a:pPr>
            <a:endParaRPr lang="en-US" sz="1400" b="1" dirty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+mn-lt"/>
              </a:rPr>
              <a:t>Rewards outcomes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+mn-lt"/>
              </a:rPr>
              <a:t>Not listing volume or ad spend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D06C5C4-22D9-B23A-E31C-2ED597C6B0C2}"/>
              </a:ext>
            </a:extLst>
          </p:cNvPr>
          <p:cNvSpPr txBox="1"/>
          <p:nvPr/>
        </p:nvSpPr>
        <p:spPr>
          <a:xfrm>
            <a:off x="654050" y="6565900"/>
            <a:ext cx="6264910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1600" b="1" dirty="0">
                <a:latin typeface="+mn-lt"/>
              </a:rPr>
              <a:t>🔥 Closing Statement (Investor-Grade)</a:t>
            </a:r>
          </a:p>
          <a:p>
            <a:pPr>
              <a:buNone/>
            </a:pPr>
            <a:endParaRPr lang="en-US" sz="1400" b="1" dirty="0">
              <a:latin typeface="+mn-lt"/>
            </a:endParaRPr>
          </a:p>
          <a:p>
            <a:pPr>
              <a:buNone/>
            </a:pPr>
            <a:r>
              <a:rPr lang="en-US" sz="1400" dirty="0">
                <a:latin typeface="+mn-lt"/>
              </a:rPr>
              <a:t>“Legacy platforms such as Kijiji, eBay, Facebook Marketplace, Craigslist, and Shopify validated the global marketplace and e-commerce model—but user feedback clearly highlights systemic breakdowns in trust, usability, and effectiveness.</a:t>
            </a:r>
          </a:p>
          <a:p>
            <a:pPr>
              <a:buNone/>
            </a:pPr>
            <a:r>
              <a:rPr lang="en-US" sz="1400" b="1" dirty="0" err="1">
                <a:latin typeface="+mn-lt"/>
              </a:rPr>
              <a:t>EzeAD</a:t>
            </a:r>
            <a:r>
              <a:rPr lang="en-US" sz="1400" dirty="0">
                <a:latin typeface="+mn-lt"/>
              </a:rPr>
              <a:t> is positioned to capitalize on this gap by delivering a next-generation platform built for performance, transparency, and global scalability.”</a:t>
            </a:r>
          </a:p>
        </p:txBody>
      </p:sp>
    </p:spTree>
    <p:extLst>
      <p:ext uri="{BB962C8B-B14F-4D97-AF65-F5344CB8AC3E}">
        <p14:creationId xmlns:p14="http://schemas.microsoft.com/office/powerpoint/2010/main" val="166177298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7D1B492-6F82-92E4-A332-FD85115D600E}"/>
              </a:ext>
            </a:extLst>
          </p:cNvPr>
          <p:cNvSpPr txBox="1"/>
          <p:nvPr/>
        </p:nvSpPr>
        <p:spPr>
          <a:xfrm>
            <a:off x="120650" y="989400"/>
            <a:ext cx="7239000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b="1" dirty="0">
                <a:latin typeface="+mj-lt"/>
              </a:rPr>
              <a:t>   40. </a:t>
            </a:r>
            <a:r>
              <a:rPr lang="en-US" b="1" dirty="0"/>
              <a:t>Why </a:t>
            </a:r>
            <a:r>
              <a:rPr lang="en-US" b="1" dirty="0" err="1"/>
              <a:t>Ezead</a:t>
            </a:r>
            <a:r>
              <a:rPr lang="en-US" b="1" dirty="0"/>
              <a:t> Is Now Extremely Strong</a:t>
            </a:r>
            <a:endParaRPr lang="en-US" b="1" dirty="0">
              <a:latin typeface="+mj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57CAC16-5968-B912-25EE-9C4226BAAD30}"/>
              </a:ext>
            </a:extLst>
          </p:cNvPr>
          <p:cNvSpPr txBox="1"/>
          <p:nvPr/>
        </p:nvSpPr>
        <p:spPr>
          <a:xfrm>
            <a:off x="577850" y="1765300"/>
            <a:ext cx="6858000" cy="33239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+mj-lt"/>
              </a:rPr>
              <a:t>Covers </a:t>
            </a:r>
            <a:r>
              <a:rPr lang="en-US" sz="1400" b="1" dirty="0">
                <a:latin typeface="+mj-lt"/>
              </a:rPr>
              <a:t>full competitive landscape</a:t>
            </a:r>
            <a:r>
              <a:rPr lang="en-US" sz="1400" dirty="0">
                <a:latin typeface="+mj-lt"/>
              </a:rPr>
              <a:t>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+mj-lt"/>
              </a:rPr>
              <a:t>Classifieds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+mj-lt"/>
              </a:rPr>
              <a:t>Marketplaces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+mj-lt"/>
              </a:rPr>
              <a:t>Social commerce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+mj-lt"/>
              </a:rPr>
              <a:t>E-commerce infrastructure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+mj-lt"/>
              </a:rPr>
              <a:t>Backed by </a:t>
            </a:r>
            <a:r>
              <a:rPr lang="en-US" sz="1400" b="1" dirty="0">
                <a:latin typeface="+mj-lt"/>
              </a:rPr>
              <a:t>third-party review data</a:t>
            </a:r>
            <a:endParaRPr lang="en-US" sz="1400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+mj-lt"/>
              </a:rPr>
              <a:t>Shows </a:t>
            </a:r>
            <a:r>
              <a:rPr lang="en-US" sz="1400" b="1" dirty="0">
                <a:latin typeface="+mj-lt"/>
              </a:rPr>
              <a:t>system-wide failure—not isolated issues</a:t>
            </a:r>
            <a:endParaRPr lang="en-US" sz="1400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>
                <a:latin typeface="+mj-lt"/>
              </a:rPr>
              <a:t>Positions </a:t>
            </a:r>
            <a:r>
              <a:rPr lang="en-US" sz="1400" b="1" dirty="0" err="1">
                <a:latin typeface="+mj-lt"/>
              </a:rPr>
              <a:t>EzeAD</a:t>
            </a:r>
            <a:r>
              <a:rPr lang="en-US" sz="1400" b="1" dirty="0">
                <a:latin typeface="+mj-lt"/>
              </a:rPr>
              <a:t> as:</a:t>
            </a:r>
            <a:br>
              <a:rPr lang="en-US" sz="1400" b="1" dirty="0">
                <a:latin typeface="+mj-lt"/>
              </a:rPr>
            </a:br>
            <a:r>
              <a:rPr lang="en-US" sz="1400" b="1" dirty="0">
                <a:latin typeface="+mj-lt"/>
              </a:rPr>
              <a:t>👉 category-defining, not just competitive</a:t>
            </a:r>
          </a:p>
          <a:p>
            <a:pPr>
              <a:buNone/>
            </a:pPr>
            <a:br>
              <a:rPr lang="en-US" sz="1400" dirty="0">
                <a:latin typeface="+mj-lt"/>
              </a:rPr>
            </a:br>
            <a:endParaRPr lang="en-US" sz="1400" dirty="0">
              <a:latin typeface="+mj-lt"/>
            </a:endParaRPr>
          </a:p>
          <a:p>
            <a:pPr>
              <a:buNone/>
            </a:pPr>
            <a:r>
              <a:rPr lang="en-US" sz="1400" dirty="0">
                <a:latin typeface="+mj-lt"/>
              </a:rPr>
              <a:t>If you want to take this to the </a:t>
            </a:r>
            <a:r>
              <a:rPr lang="en-US" sz="1400" b="1" dirty="0">
                <a:latin typeface="+mj-lt"/>
              </a:rPr>
              <a:t>next level investors expect</a:t>
            </a:r>
            <a:r>
              <a:rPr lang="en-US" sz="1400" dirty="0">
                <a:latin typeface="+mj-lt"/>
              </a:rPr>
              <a:t>, I recommend:</a:t>
            </a:r>
          </a:p>
          <a:p>
            <a:pPr>
              <a:buNone/>
            </a:pPr>
            <a:r>
              <a:rPr lang="en-US" sz="1400" dirty="0">
                <a:latin typeface="+mj-lt"/>
              </a:rPr>
              <a:t>👉 “add market gap visual page” (this becomes VERY compelling)</a:t>
            </a:r>
            <a:br>
              <a:rPr lang="en-US" sz="1400" dirty="0">
                <a:latin typeface="+mj-lt"/>
              </a:rPr>
            </a:br>
            <a:r>
              <a:rPr lang="en-US" sz="1400" dirty="0">
                <a:latin typeface="+mj-lt"/>
              </a:rPr>
              <a:t>👉 or “merge into full $5M funding package”</a:t>
            </a:r>
          </a:p>
          <a:p>
            <a:pPr>
              <a:buNone/>
            </a:pPr>
            <a:r>
              <a:rPr lang="en-US" sz="1400" dirty="0">
                <a:latin typeface="+mj-lt"/>
              </a:rPr>
              <a:t> 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38F3866-91E1-711D-4279-24DF83D0F9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3650" y="4965700"/>
            <a:ext cx="4648200" cy="464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74362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DBB499B-638B-3644-B6B4-E84F3DDE8B48}"/>
              </a:ext>
            </a:extLst>
          </p:cNvPr>
          <p:cNvSpPr txBox="1"/>
          <p:nvPr/>
        </p:nvSpPr>
        <p:spPr>
          <a:xfrm>
            <a:off x="416560" y="546100"/>
            <a:ext cx="5638800" cy="369332"/>
          </a:xfrm>
          <a:prstGeom prst="rect">
            <a:avLst/>
          </a:prstGeom>
          <a:solidFill>
            <a:srgbClr val="00206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b="1" dirty="0">
                <a:latin typeface="+mj-lt"/>
              </a:rPr>
              <a:t>41. What </a:t>
            </a:r>
            <a:r>
              <a:rPr lang="en-US" b="1" dirty="0" err="1">
                <a:latin typeface="+mj-lt"/>
              </a:rPr>
              <a:t>EzeAD</a:t>
            </a:r>
            <a:r>
              <a:rPr lang="en-US" b="1" dirty="0">
                <a:latin typeface="+mj-lt"/>
              </a:rPr>
              <a:t> Is — and What It Will Become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4AC40A1-B0BE-9451-58C0-99C68952BB68}"/>
              </a:ext>
            </a:extLst>
          </p:cNvPr>
          <p:cNvSpPr txBox="1"/>
          <p:nvPr/>
        </p:nvSpPr>
        <p:spPr>
          <a:xfrm>
            <a:off x="416560" y="1054000"/>
            <a:ext cx="67818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 err="1">
                <a:latin typeface="+mn-lt"/>
              </a:rPr>
              <a:t>EzeAD</a:t>
            </a:r>
            <a:r>
              <a:rPr lang="en-US" sz="1400" dirty="0">
                <a:latin typeface="+mn-lt"/>
              </a:rPr>
              <a:t> is not simply another classifieds platform or marketplace. It is being built as a global, search-first digital infrastructure layer for local commerce — designed to organize, index, and monetize everything that can be bought, sold, or promoted within a geographic market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D22AAB4-0E63-6F7D-395F-363BF20CF1AC}"/>
              </a:ext>
            </a:extLst>
          </p:cNvPr>
          <p:cNvSpPr txBox="1"/>
          <p:nvPr/>
        </p:nvSpPr>
        <p:spPr>
          <a:xfrm>
            <a:off x="439420" y="2051584"/>
            <a:ext cx="37795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latin typeface="+mj-lt"/>
              </a:rPr>
              <a:t>What </a:t>
            </a:r>
            <a:r>
              <a:rPr lang="en-US" b="1" dirty="0" err="1">
                <a:latin typeface="+mj-lt"/>
              </a:rPr>
              <a:t>EzeAD</a:t>
            </a:r>
            <a:r>
              <a:rPr lang="en-US" b="1" dirty="0">
                <a:latin typeface="+mj-lt"/>
              </a:rPr>
              <a:t> Is Today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10B1C56-2F2F-DEC1-F71D-45C629F82A0E}"/>
              </a:ext>
            </a:extLst>
          </p:cNvPr>
          <p:cNvSpPr txBox="1"/>
          <p:nvPr/>
        </p:nvSpPr>
        <p:spPr>
          <a:xfrm>
            <a:off x="577850" y="2441236"/>
            <a:ext cx="624840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A fully developed, operational platform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Built over multiple years with founder-led capital (no external debt)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Architected with near-perfect technical performance (~399/400 </a:t>
            </a:r>
            <a:r>
              <a:rPr lang="en-US" sz="1400" dirty="0" err="1"/>
              <a:t>PageSpeed</a:t>
            </a:r>
            <a:r>
              <a:rPr lang="en-US" sz="1400" dirty="0"/>
              <a:t>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Structured for global deployment down to the neighborhood level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Designed around SEO dominance and AI discoverability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676D695-1B53-A4E6-10AD-CD5C2C7F42E2}"/>
              </a:ext>
            </a:extLst>
          </p:cNvPr>
          <p:cNvSpPr txBox="1"/>
          <p:nvPr/>
        </p:nvSpPr>
        <p:spPr>
          <a:xfrm>
            <a:off x="500380" y="3882111"/>
            <a:ext cx="67056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latin typeface="+mj-lt"/>
              </a:rPr>
              <a:t>Unlike most early-stage ventures, this is not a concept or prototype — it is a finished system entering its scale phase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698EA7E-3764-7746-9D59-7D6D7FBEC4D9}"/>
              </a:ext>
            </a:extLst>
          </p:cNvPr>
          <p:cNvSpPr txBox="1"/>
          <p:nvPr/>
        </p:nvSpPr>
        <p:spPr>
          <a:xfrm>
            <a:off x="500380" y="4524375"/>
            <a:ext cx="377952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>
                <a:latin typeface="+mj-lt"/>
              </a:rPr>
              <a:t>What </a:t>
            </a:r>
            <a:r>
              <a:rPr lang="en-US" sz="1600" b="1" dirty="0" err="1">
                <a:latin typeface="+mj-lt"/>
              </a:rPr>
              <a:t>EzeAD</a:t>
            </a:r>
            <a:r>
              <a:rPr lang="en-US" sz="1600" b="1" dirty="0">
                <a:latin typeface="+mj-lt"/>
              </a:rPr>
              <a:t> Will Become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AC5735B-E557-D639-2021-BC846DFCF670}"/>
              </a:ext>
            </a:extLst>
          </p:cNvPr>
          <p:cNvSpPr txBox="1"/>
          <p:nvPr/>
        </p:nvSpPr>
        <p:spPr>
          <a:xfrm>
            <a:off x="500380" y="4910396"/>
            <a:ext cx="615061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>
                <a:latin typeface="+mj-lt"/>
              </a:rPr>
              <a:t>1. The Infrastructure Layer for Local Commerce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99DBFC4-D3C5-D46D-EB0E-9B15A1E48A61}"/>
              </a:ext>
            </a:extLst>
          </p:cNvPr>
          <p:cNvSpPr txBox="1"/>
          <p:nvPr/>
        </p:nvSpPr>
        <p:spPr>
          <a:xfrm>
            <a:off x="713740" y="5248950"/>
            <a:ext cx="737489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latin typeface="+mj-lt"/>
              </a:rPr>
              <a:t>Not competing within marketplaces — but sitting underneath them.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9376F8E-A8DD-1581-B49A-057353F04D62}"/>
              </a:ext>
            </a:extLst>
          </p:cNvPr>
          <p:cNvSpPr txBox="1"/>
          <p:nvPr/>
        </p:nvSpPr>
        <p:spPr>
          <a:xfrm>
            <a:off x="806450" y="5569724"/>
            <a:ext cx="4053840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  <a:latin typeface="+mj-lt"/>
              </a:rPr>
              <a:t>Every listing is indexed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  <a:latin typeface="+mj-lt"/>
              </a:rPr>
              <a:t>Every region is structured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  <a:latin typeface="+mj-lt"/>
              </a:rPr>
              <a:t>Every search intent is captured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5BD98B9-3BF5-DC98-9536-977757AF7B71}"/>
              </a:ext>
            </a:extLst>
          </p:cNvPr>
          <p:cNvSpPr txBox="1"/>
          <p:nvPr/>
        </p:nvSpPr>
        <p:spPr>
          <a:xfrm>
            <a:off x="577850" y="6400346"/>
            <a:ext cx="607314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chemeClr val="tx1"/>
                </a:solidFill>
                <a:latin typeface="+mj-lt"/>
              </a:rPr>
              <a:t>2. A Search-Dominant Acquisition Engine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23632ED-4D97-805E-8BB2-302E474E7CF8}"/>
              </a:ext>
            </a:extLst>
          </p:cNvPr>
          <p:cNvSpPr txBox="1"/>
          <p:nvPr/>
        </p:nvSpPr>
        <p:spPr>
          <a:xfrm>
            <a:off x="750570" y="6800081"/>
            <a:ext cx="5900420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+mj-lt"/>
              </a:rPr>
              <a:t>Capture organic search at scale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+mj-lt"/>
              </a:rPr>
              <a:t>Enable AI bots and crawlers to index efficiently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+mj-lt"/>
              </a:rPr>
              <a:t>Create compounding traffic growth over time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35A8354-B06B-4EEE-434E-2360667FDF2F}"/>
              </a:ext>
            </a:extLst>
          </p:cNvPr>
          <p:cNvSpPr txBox="1"/>
          <p:nvPr/>
        </p:nvSpPr>
        <p:spPr>
          <a:xfrm>
            <a:off x="577850" y="7674853"/>
            <a:ext cx="404622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dirty="0">
                <a:latin typeface="+mj-lt"/>
              </a:rPr>
              <a:t>3. A Scalable Global Rollout Model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4D1F1DB-E933-B251-056E-E33FE56D6E47}"/>
              </a:ext>
            </a:extLst>
          </p:cNvPr>
          <p:cNvSpPr txBox="1"/>
          <p:nvPr/>
        </p:nvSpPr>
        <p:spPr>
          <a:xfrm>
            <a:off x="750570" y="8118738"/>
            <a:ext cx="658368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+mn-lt"/>
              </a:rPr>
              <a:t>Countries, regions, cities, neighborhoods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+mn-lt"/>
              </a:rPr>
              <a:t>Market-by-market activation without rebuilding infrastructure 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23820CD-6EA4-BE3C-A4EC-51C57BC46232}"/>
              </a:ext>
            </a:extLst>
          </p:cNvPr>
          <p:cNvSpPr txBox="1"/>
          <p:nvPr/>
        </p:nvSpPr>
        <p:spPr>
          <a:xfrm>
            <a:off x="577850" y="8746914"/>
            <a:ext cx="607314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400" b="1" dirty="0">
                <a:latin typeface="+mj-lt"/>
              </a:rPr>
              <a:t>4. A Multi-Vertical Monetization Platform </a:t>
            </a:r>
            <a:endParaRPr lang="en-US" sz="1400" b="1" dirty="0">
              <a:latin typeface="+mj-lt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04476BD-E3A4-9C00-E850-24E0170D7560}"/>
              </a:ext>
            </a:extLst>
          </p:cNvPr>
          <p:cNvSpPr txBox="1"/>
          <p:nvPr/>
        </p:nvSpPr>
        <p:spPr>
          <a:xfrm>
            <a:off x="713740" y="9115440"/>
            <a:ext cx="4046220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+mj-lt"/>
              </a:rPr>
              <a:t>Classifieds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+mj-lt"/>
              </a:rPr>
              <a:t>Local services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+mj-lt"/>
              </a:rPr>
              <a:t>Business advertising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+mj-lt"/>
              </a:rPr>
              <a:t>Featured placements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+mj-lt"/>
              </a:rPr>
              <a:t>Lead generation</a:t>
            </a:r>
          </a:p>
        </p:txBody>
      </p:sp>
    </p:spTree>
    <p:extLst>
      <p:ext uri="{BB962C8B-B14F-4D97-AF65-F5344CB8AC3E}">
        <p14:creationId xmlns:p14="http://schemas.microsoft.com/office/powerpoint/2010/main" val="148262862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0885F3F-805B-DA53-A86F-18D768AB534C}"/>
              </a:ext>
            </a:extLst>
          </p:cNvPr>
          <p:cNvSpPr txBox="1"/>
          <p:nvPr/>
        </p:nvSpPr>
        <p:spPr>
          <a:xfrm>
            <a:off x="501650" y="317500"/>
            <a:ext cx="5638800" cy="369332"/>
          </a:xfrm>
          <a:prstGeom prst="rect">
            <a:avLst/>
          </a:prstGeom>
          <a:solidFill>
            <a:srgbClr val="00206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b="1" dirty="0">
                <a:latin typeface="+mj-lt"/>
              </a:rPr>
              <a:t>42. What </a:t>
            </a:r>
            <a:r>
              <a:rPr lang="en-US" b="1" dirty="0" err="1">
                <a:latin typeface="+mj-lt"/>
              </a:rPr>
              <a:t>EzeAD</a:t>
            </a:r>
            <a:r>
              <a:rPr lang="en-US" b="1" dirty="0">
                <a:latin typeface="+mj-lt"/>
              </a:rPr>
              <a:t> Is — and What It Will Become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8425979-5CD8-C542-8CD5-DFB0AC3045FF}"/>
              </a:ext>
            </a:extLst>
          </p:cNvPr>
          <p:cNvSpPr txBox="1"/>
          <p:nvPr/>
        </p:nvSpPr>
        <p:spPr>
          <a:xfrm>
            <a:off x="425450" y="850900"/>
            <a:ext cx="603631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>
                <a:latin typeface="+mj-lt"/>
              </a:rPr>
              <a:t>Why This Matters (Investor Perspective)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5EAE732-564A-B9D1-E881-A1A08F8BA829}"/>
              </a:ext>
            </a:extLst>
          </p:cNvPr>
          <p:cNvSpPr txBox="1"/>
          <p:nvPr/>
        </p:nvSpPr>
        <p:spPr>
          <a:xfrm>
            <a:off x="424180" y="1322745"/>
            <a:ext cx="6859270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latin typeface="+mj-lt"/>
              </a:rPr>
              <a:t>Most competitors (eBay, Facebook Marketplace, Shopify) are feature-heavy, infrastructure-inefficient, and dependent on paid traffic. </a:t>
            </a:r>
          </a:p>
          <a:p>
            <a:endParaRPr lang="en-US" sz="1400" dirty="0">
              <a:latin typeface="+mj-lt"/>
            </a:endParaRPr>
          </a:p>
          <a:p>
            <a:r>
              <a:rPr lang="en-US" sz="1400" dirty="0" err="1">
                <a:latin typeface="+mj-lt"/>
              </a:rPr>
              <a:t>EzeAD</a:t>
            </a:r>
            <a:r>
              <a:rPr lang="en-US" sz="1400" dirty="0">
                <a:latin typeface="+mj-lt"/>
              </a:rPr>
              <a:t> is infrastructure-first, search-native, performance-optimized, and designed for compounding growth.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48A9CF5-660C-F42D-5DE2-2094156F56A1}"/>
              </a:ext>
            </a:extLst>
          </p:cNvPr>
          <p:cNvSpPr txBox="1"/>
          <p:nvPr/>
        </p:nvSpPr>
        <p:spPr>
          <a:xfrm>
            <a:off x="424180" y="2679700"/>
            <a:ext cx="377952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>
                <a:latin typeface="+mn-lt"/>
              </a:rPr>
              <a:t>The Strategic Difference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7B0D6D7-CD03-6B6F-01AF-B1D5670A55AB}"/>
              </a:ext>
            </a:extLst>
          </p:cNvPr>
          <p:cNvSpPr txBox="1"/>
          <p:nvPr/>
        </p:nvSpPr>
        <p:spPr>
          <a:xfrm>
            <a:off x="424180" y="3149481"/>
            <a:ext cx="632587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latin typeface="+mj-lt"/>
              </a:rPr>
              <a:t>Most platforms ask: How do we add more features?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759A42D-DA0E-DE76-247C-13D9F2264132}"/>
              </a:ext>
            </a:extLst>
          </p:cNvPr>
          <p:cNvSpPr txBox="1"/>
          <p:nvPr/>
        </p:nvSpPr>
        <p:spPr>
          <a:xfrm>
            <a:off x="430530" y="3555465"/>
            <a:ext cx="678307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 err="1">
                <a:latin typeface="+mj-lt"/>
              </a:rPr>
              <a:t>EzeAD</a:t>
            </a:r>
            <a:r>
              <a:rPr lang="en-US" sz="1400" dirty="0">
                <a:latin typeface="+mj-lt"/>
              </a:rPr>
              <a:t> asks: How do we structure the entire market so it can be indexed, discovered, and scaled efficiently?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4050331-96E6-E82B-6C09-2118A755E926}"/>
              </a:ext>
            </a:extLst>
          </p:cNvPr>
          <p:cNvSpPr txBox="1"/>
          <p:nvPr/>
        </p:nvSpPr>
        <p:spPr>
          <a:xfrm>
            <a:off x="424180" y="4151095"/>
            <a:ext cx="377952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>
                <a:latin typeface="+mn-lt"/>
              </a:rPr>
              <a:t>Bottom Line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8CF0A01-BA87-A427-533C-7DCF5AD5ABFA}"/>
              </a:ext>
            </a:extLst>
          </p:cNvPr>
          <p:cNvSpPr txBox="1"/>
          <p:nvPr/>
        </p:nvSpPr>
        <p:spPr>
          <a:xfrm>
            <a:off x="445134" y="4529774"/>
            <a:ext cx="6990715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 err="1">
                <a:latin typeface="+mn-lt"/>
              </a:rPr>
              <a:t>EzeAD</a:t>
            </a:r>
            <a:r>
              <a:rPr lang="en-US" sz="1400" dirty="0">
                <a:latin typeface="+mn-lt"/>
              </a:rPr>
              <a:t> represents a transition from a platform business to a scalable digital infrastructure model for global local commerce. </a:t>
            </a:r>
          </a:p>
          <a:p>
            <a:r>
              <a:rPr lang="en-US" sz="1400" dirty="0">
                <a:latin typeface="+mn-lt"/>
              </a:rPr>
              <a:t>Potential outcome: </a:t>
            </a:r>
          </a:p>
          <a:p>
            <a:r>
              <a:rPr lang="en-US" sz="1400" dirty="0">
                <a:latin typeface="+mn-lt"/>
              </a:rPr>
              <a:t>• High-margin, search-driven ecosystem </a:t>
            </a:r>
          </a:p>
          <a:p>
            <a:r>
              <a:rPr lang="en-US" sz="1400" dirty="0">
                <a:latin typeface="+mn-lt"/>
              </a:rPr>
              <a:t>• Low acquisition cost </a:t>
            </a:r>
          </a:p>
          <a:p>
            <a:r>
              <a:rPr lang="en-US" sz="1400" dirty="0">
                <a:latin typeface="+mn-lt"/>
              </a:rPr>
              <a:t>• Massive geographic scalability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AF67327-F9DC-C3E6-E784-DF81B39B3802}"/>
              </a:ext>
            </a:extLst>
          </p:cNvPr>
          <p:cNvSpPr txBox="1"/>
          <p:nvPr/>
        </p:nvSpPr>
        <p:spPr>
          <a:xfrm>
            <a:off x="424180" y="6090763"/>
            <a:ext cx="377952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>
                <a:latin typeface="+mj-lt"/>
              </a:rPr>
              <a:t>One-Line Investor Summary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3CC28CB-8B32-7AAA-9362-177DC0C4D54E}"/>
              </a:ext>
            </a:extLst>
          </p:cNvPr>
          <p:cNvSpPr txBox="1"/>
          <p:nvPr/>
        </p:nvSpPr>
        <p:spPr>
          <a:xfrm>
            <a:off x="424180" y="6509347"/>
            <a:ext cx="724027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 err="1">
                <a:latin typeface="+mj-lt"/>
              </a:rPr>
              <a:t>EzeAD</a:t>
            </a:r>
            <a:r>
              <a:rPr lang="en-US" sz="1400" dirty="0">
                <a:latin typeface="+mj-lt"/>
              </a:rPr>
              <a:t> is building the underlying infrastructure for how local commerce is indexed, discovered, and monetized globally.</a:t>
            </a:r>
          </a:p>
        </p:txBody>
      </p:sp>
    </p:spTree>
    <p:extLst>
      <p:ext uri="{BB962C8B-B14F-4D97-AF65-F5344CB8AC3E}">
        <p14:creationId xmlns:p14="http://schemas.microsoft.com/office/powerpoint/2010/main" val="413805463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47370" y="440651"/>
            <a:ext cx="6431280" cy="138755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2100" b="1" dirty="0">
                <a:solidFill>
                  <a:srgbClr val="0F162A"/>
                </a:solidFill>
                <a:latin typeface="+mj-lt"/>
                <a:cs typeface="Arial"/>
              </a:rPr>
              <a:t>43</a:t>
            </a:r>
            <a:r>
              <a:rPr sz="2100" b="1" dirty="0">
                <a:solidFill>
                  <a:srgbClr val="0F162A"/>
                </a:solidFill>
                <a:latin typeface="+mj-lt"/>
                <a:cs typeface="Arial"/>
              </a:rPr>
              <a:t>. </a:t>
            </a:r>
            <a:r>
              <a:rPr sz="2100" b="1" spc="-10" dirty="0">
                <a:solidFill>
                  <a:srgbClr val="0F162A"/>
                </a:solidFill>
                <a:latin typeface="+mj-lt"/>
                <a:cs typeface="Arial"/>
              </a:rPr>
              <a:t>Closing</a:t>
            </a:r>
            <a:endParaRPr sz="2100" dirty="0">
              <a:latin typeface="+mj-lt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80"/>
              </a:spcBef>
            </a:pPr>
            <a:r>
              <a:rPr lang="en-US" sz="1600" b="1" dirty="0" err="1">
                <a:solidFill>
                  <a:schemeClr val="tx2"/>
                </a:solidFill>
              </a:rPr>
              <a:t>EzeAD</a:t>
            </a:r>
            <a:r>
              <a:rPr lang="en-US" sz="1600" b="1" dirty="0">
                <a:solidFill>
                  <a:schemeClr val="tx2"/>
                </a:solidFill>
              </a:rPr>
              <a:t> is built. </a:t>
            </a:r>
            <a:r>
              <a:rPr lang="en-US" sz="1600" b="1" dirty="0" err="1">
                <a:solidFill>
                  <a:schemeClr val="tx2"/>
                </a:solidFill>
              </a:rPr>
              <a:t>EzeAD</a:t>
            </a:r>
            <a:r>
              <a:rPr lang="en-US" sz="1600" b="1" dirty="0">
                <a:solidFill>
                  <a:schemeClr val="tx2"/>
                </a:solidFill>
              </a:rPr>
              <a:t> is operational. </a:t>
            </a:r>
            <a:r>
              <a:rPr lang="en-US" sz="1600" b="1" dirty="0" err="1">
                <a:solidFill>
                  <a:schemeClr val="tx2"/>
                </a:solidFill>
              </a:rPr>
              <a:t>EzeAD</a:t>
            </a:r>
            <a:r>
              <a:rPr lang="en-US" sz="1600" b="1" dirty="0">
                <a:solidFill>
                  <a:schemeClr val="tx2"/>
                </a:solidFill>
              </a:rPr>
              <a:t> is ready.</a:t>
            </a:r>
            <a:endParaRPr sz="1600" dirty="0">
              <a:solidFill>
                <a:schemeClr val="tx2"/>
              </a:solidFill>
              <a:latin typeface="+mn-lt"/>
              <a:cs typeface="Arial"/>
            </a:endParaRPr>
          </a:p>
          <a:p>
            <a:pPr marL="12700">
              <a:lnSpc>
                <a:spcPct val="100000"/>
              </a:lnSpc>
            </a:pPr>
            <a:endParaRPr lang="en-US" sz="1100" spc="-10" dirty="0">
              <a:latin typeface="+mn-lt"/>
              <a:cs typeface="Arial MT"/>
            </a:endParaRPr>
          </a:p>
          <a:p>
            <a:pPr marL="12700">
              <a:lnSpc>
                <a:spcPct val="100000"/>
              </a:lnSpc>
            </a:pPr>
            <a:endParaRPr lang="en-US" sz="1100" spc="-10" dirty="0">
              <a:latin typeface="+mn-lt"/>
              <a:cs typeface="Arial MT"/>
            </a:endParaRPr>
          </a:p>
          <a:p>
            <a:pPr marL="12700"/>
            <a:r>
              <a:rPr lang="en-US" sz="1100" b="1" dirty="0">
                <a:latin typeface="+mn-lt"/>
                <a:cs typeface="Arial MT"/>
              </a:rPr>
              <a:t>Use Full Link : </a:t>
            </a:r>
            <a:r>
              <a:rPr lang="en-US" sz="1100" b="1" dirty="0">
                <a:hlinkClick r:id="rId2" tooltip="https://www.ezead.com/pages/why-invest-inezead"/>
              </a:rPr>
              <a:t>https://www.ezead.com/pages/why-invest-inezead</a:t>
            </a:r>
            <a:endParaRPr lang="en-US" sz="1100" b="1" dirty="0"/>
          </a:p>
          <a:p>
            <a:pPr marL="12700">
              <a:lnSpc>
                <a:spcPct val="100000"/>
              </a:lnSpc>
            </a:pPr>
            <a:endParaRPr sz="1100" dirty="0">
              <a:latin typeface="+mn-lt"/>
              <a:cs typeface="Arial M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0D32DD2-013F-FCE0-4A93-66B406873204}"/>
              </a:ext>
            </a:extLst>
          </p:cNvPr>
          <p:cNvSpPr txBox="1"/>
          <p:nvPr/>
        </p:nvSpPr>
        <p:spPr>
          <a:xfrm>
            <a:off x="576580" y="1820001"/>
            <a:ext cx="6783070" cy="36009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1600" b="1" dirty="0">
                <a:latin typeface="+mj-lt"/>
              </a:rPr>
              <a:t>What We’ve Achieved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+mn-lt"/>
              </a:rPr>
              <a:t>A fully developed, </a:t>
            </a:r>
            <a:r>
              <a:rPr lang="en-US" sz="1400" b="1" dirty="0">
                <a:latin typeface="+mn-lt"/>
              </a:rPr>
              <a:t>AI-powered marketplace ecosystem</a:t>
            </a:r>
            <a:r>
              <a:rPr lang="en-US" sz="1400" dirty="0">
                <a:latin typeface="+mn-lt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+mn-lt"/>
              </a:rPr>
              <a:t>Multi-category platform with </a:t>
            </a:r>
            <a:r>
              <a:rPr lang="en-US" sz="1400" b="1" dirty="0">
                <a:latin typeface="+mn-lt"/>
              </a:rPr>
              <a:t>real infrastructure, not just concept</a:t>
            </a:r>
            <a:r>
              <a:rPr lang="en-US" sz="1400" dirty="0">
                <a:latin typeface="+mn-lt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+mn-lt"/>
              </a:rPr>
              <a:t>High-performance system designed for </a:t>
            </a:r>
            <a:r>
              <a:rPr lang="en-US" sz="1400" b="1" dirty="0">
                <a:latin typeface="+mn-lt"/>
              </a:rPr>
              <a:t>global scale</a:t>
            </a:r>
            <a:r>
              <a:rPr lang="en-US" sz="1400" dirty="0">
                <a:latin typeface="+mn-lt"/>
              </a:rPr>
              <a:t> </a:t>
            </a:r>
          </a:p>
          <a:p>
            <a:pPr>
              <a:buNone/>
            </a:pPr>
            <a:br>
              <a:rPr lang="en-US" sz="1400" dirty="0"/>
            </a:br>
            <a:endParaRPr lang="en-US" sz="1400" dirty="0"/>
          </a:p>
          <a:p>
            <a:pPr>
              <a:buNone/>
            </a:pPr>
            <a:r>
              <a:rPr lang="en-US" sz="1600" b="1" dirty="0">
                <a:latin typeface="+mj-lt"/>
              </a:rPr>
              <a:t>What Comes Next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+mn-lt"/>
              </a:rPr>
              <a:t>Scale </a:t>
            </a:r>
            <a:r>
              <a:rPr lang="en-US" sz="1400" b="1" dirty="0">
                <a:latin typeface="+mn-lt"/>
              </a:rPr>
              <a:t>user acquisition and marketplace activity</a:t>
            </a:r>
            <a:r>
              <a:rPr lang="en-US" sz="1400" dirty="0">
                <a:latin typeface="+mn-lt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+mn-lt"/>
              </a:rPr>
              <a:t>Activate and expand </a:t>
            </a:r>
            <a:r>
              <a:rPr lang="en-US" sz="1400" b="1" dirty="0">
                <a:latin typeface="+mn-lt"/>
              </a:rPr>
              <a:t>monetization at scale</a:t>
            </a:r>
            <a:r>
              <a:rPr lang="en-US" sz="1400" dirty="0">
                <a:latin typeface="+mn-lt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+mn-lt"/>
              </a:rPr>
              <a:t>Build toward </a:t>
            </a:r>
            <a:r>
              <a:rPr lang="en-US" sz="1400" b="1" dirty="0">
                <a:latin typeface="+mn-lt"/>
              </a:rPr>
              <a:t>transaction-driven commerce infrastructure</a:t>
            </a:r>
            <a:r>
              <a:rPr lang="en-US" sz="1400" dirty="0">
                <a:latin typeface="+mn-lt"/>
              </a:rPr>
              <a:t> </a:t>
            </a:r>
          </a:p>
          <a:p>
            <a:pPr>
              <a:buNone/>
            </a:pPr>
            <a:br>
              <a:rPr lang="en-US" sz="1400" dirty="0"/>
            </a:br>
            <a:endParaRPr lang="en-US" sz="1400" dirty="0"/>
          </a:p>
          <a:p>
            <a:pPr>
              <a:buNone/>
            </a:pPr>
            <a:r>
              <a:rPr lang="en-US" sz="1600" b="1" dirty="0">
                <a:latin typeface="+mj-lt"/>
              </a:rPr>
              <a:t>The Opportunity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+mn-lt"/>
              </a:rPr>
              <a:t>Enter at the point where </a:t>
            </a:r>
            <a:r>
              <a:rPr lang="en-US" sz="1400" b="1" dirty="0">
                <a:latin typeface="+mn-lt"/>
              </a:rPr>
              <a:t>product risk is eliminated</a:t>
            </a:r>
            <a:r>
              <a:rPr lang="en-US" sz="1400" dirty="0">
                <a:latin typeface="+mn-lt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+mn-lt"/>
              </a:rPr>
              <a:t>Capital fuels </a:t>
            </a:r>
            <a:r>
              <a:rPr lang="en-US" sz="1400" b="1" dirty="0">
                <a:latin typeface="+mn-lt"/>
              </a:rPr>
              <a:t>growth, revenue, and market capture</a:t>
            </a:r>
            <a:r>
              <a:rPr lang="en-US" sz="1400" dirty="0">
                <a:latin typeface="+mn-lt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+mn-lt"/>
              </a:rPr>
              <a:t>Positioned to become a </a:t>
            </a:r>
            <a:r>
              <a:rPr lang="en-US" sz="1400" b="1" dirty="0">
                <a:latin typeface="+mn-lt"/>
              </a:rPr>
              <a:t>category-defining platform</a:t>
            </a:r>
            <a:endParaRPr lang="en-US" sz="1400" dirty="0">
              <a:latin typeface="+mn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8F67BE1-2782-9925-0C37-16AEA5D6E63A}"/>
              </a:ext>
            </a:extLst>
          </p:cNvPr>
          <p:cNvSpPr txBox="1"/>
          <p:nvPr/>
        </p:nvSpPr>
        <p:spPr>
          <a:xfrm>
            <a:off x="654050" y="5538452"/>
            <a:ext cx="6629400" cy="138499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800" b="1" dirty="0"/>
              <a:t>We are now opening the next phase of growth — and inviting strategic investors to be part of it.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8657396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CA8191F-A815-BC62-5B44-02C9F6A8AA32}"/>
              </a:ext>
            </a:extLst>
          </p:cNvPr>
          <p:cNvSpPr txBox="1"/>
          <p:nvPr/>
        </p:nvSpPr>
        <p:spPr>
          <a:xfrm>
            <a:off x="577850" y="241300"/>
            <a:ext cx="6705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latin typeface="+mj-lt"/>
              </a:rPr>
              <a:t>4. </a:t>
            </a:r>
            <a:r>
              <a:rPr lang="en-US" b="1" dirty="0" err="1">
                <a:latin typeface="+mj-lt"/>
              </a:rPr>
              <a:t>PageSpeed</a:t>
            </a:r>
            <a:r>
              <a:rPr lang="en-US" b="1" dirty="0">
                <a:latin typeface="+mj-lt"/>
              </a:rPr>
              <a:t> Benchmark Comparison</a:t>
            </a:r>
            <a:endParaRPr lang="en-US" dirty="0">
              <a:latin typeface="+mj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A785891-7C38-62ED-38FD-C91915D7A882}"/>
              </a:ext>
            </a:extLst>
          </p:cNvPr>
          <p:cNvSpPr txBox="1"/>
          <p:nvPr/>
        </p:nvSpPr>
        <p:spPr>
          <a:xfrm>
            <a:off x="1873250" y="327498"/>
            <a:ext cx="59436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latin typeface="+mj-lt"/>
              </a:rPr>
              <a:t>Desktop Performance — Total Score </a:t>
            </a:r>
            <a:r>
              <a:rPr lang="en-US" sz="1400" dirty="0" err="1">
                <a:latin typeface="+mj-lt"/>
              </a:rPr>
              <a:t>EzeAD</a:t>
            </a:r>
            <a:r>
              <a:rPr lang="en-US" sz="1400" dirty="0">
                <a:latin typeface="+mj-lt"/>
              </a:rPr>
              <a:t> </a:t>
            </a:r>
            <a:r>
              <a:rPr lang="en-US" sz="3200" dirty="0">
                <a:latin typeface="+mj-lt"/>
              </a:rPr>
              <a:t>(399/400)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3E4AD97-6FDC-66DF-2C42-241A3904C4AB}"/>
              </a:ext>
            </a:extLst>
          </p:cNvPr>
          <p:cNvSpPr txBox="1"/>
          <p:nvPr/>
        </p:nvSpPr>
        <p:spPr>
          <a:xfrm>
            <a:off x="730250" y="1034031"/>
            <a:ext cx="6096000" cy="117262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1400" b="1" dirty="0">
                <a:latin typeface="+mn-lt"/>
              </a:rPr>
              <a:t>Benchmark Overview</a:t>
            </a:r>
          </a:p>
          <a:p>
            <a:pPr>
              <a:buNone/>
            </a:pPr>
            <a:endParaRPr lang="en-US" sz="1400" b="1" dirty="0">
              <a:latin typeface="+mn-lt"/>
            </a:endParaRPr>
          </a:p>
          <a:p>
            <a:r>
              <a:rPr lang="en-US" sz="1400" b="1" dirty="0">
                <a:latin typeface="+mn-lt"/>
              </a:rPr>
              <a:t>1- </a:t>
            </a:r>
            <a:r>
              <a:rPr lang="en-US" sz="1400" b="1" dirty="0" err="1">
                <a:latin typeface="+mn-lt"/>
              </a:rPr>
              <a:t>EzeAD</a:t>
            </a:r>
            <a:r>
              <a:rPr lang="en-US" sz="1400" b="1" dirty="0">
                <a:latin typeface="+mn-lt"/>
              </a:rPr>
              <a:t>:</a:t>
            </a:r>
            <a:r>
              <a:rPr lang="en-US" sz="1400" dirty="0">
                <a:latin typeface="+mn-lt"/>
              </a:rPr>
              <a:t> </a:t>
            </a:r>
            <a:r>
              <a:rPr lang="en-US" sz="1400" b="1" dirty="0">
                <a:latin typeface="+mn-lt"/>
              </a:rPr>
              <a:t>~</a:t>
            </a:r>
            <a:r>
              <a:rPr lang="en-US" sz="2800" b="1" dirty="0">
                <a:latin typeface="+mn-lt"/>
              </a:rPr>
              <a:t>399 / 400</a:t>
            </a:r>
            <a:r>
              <a:rPr lang="en-US" sz="2800" dirty="0">
                <a:latin typeface="+mn-lt"/>
              </a:rPr>
              <a:t> 🏆 </a:t>
            </a:r>
            <a:r>
              <a:rPr lang="en-US" sz="2800" i="1" dirty="0">
                <a:latin typeface="+mn-lt"/>
              </a:rPr>
              <a:t>(Industry-leading)</a:t>
            </a:r>
          </a:p>
          <a:p>
            <a:endParaRPr lang="en-US" sz="2800" i="1" dirty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i="1" dirty="0">
              <a:latin typeface="+mn-lt"/>
            </a:endParaRPr>
          </a:p>
          <a:p>
            <a:r>
              <a:rPr lang="en-US" sz="1400" dirty="0">
                <a:latin typeface="+mn-lt"/>
              </a:rPr>
              <a:t> </a:t>
            </a:r>
          </a:p>
          <a:p>
            <a:endParaRPr lang="en-US" sz="1400" b="1" dirty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b="1" dirty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b="1" dirty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b="1" dirty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b="1" dirty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b="1" dirty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b="1" dirty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b="1" dirty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b="1" dirty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b="1" dirty="0">
              <a:latin typeface="+mn-lt"/>
            </a:endParaRPr>
          </a:p>
          <a:p>
            <a:r>
              <a:rPr lang="en-US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► </a:t>
            </a:r>
            <a:r>
              <a:rPr lang="en-US" sz="1200" dirty="0">
                <a:solidFill>
                  <a:schemeClr val="tx1"/>
                </a:solidFill>
                <a:latin typeface="+mj-lt"/>
              </a:rPr>
              <a:t>Google </a:t>
            </a:r>
            <a:r>
              <a:rPr lang="en-US" sz="1200" dirty="0" err="1">
                <a:solidFill>
                  <a:schemeClr val="tx1"/>
                </a:solidFill>
                <a:latin typeface="+mj-lt"/>
              </a:rPr>
              <a:t>PageSpeed</a:t>
            </a:r>
            <a:r>
              <a:rPr lang="en-US" sz="1200" dirty="0">
                <a:solidFill>
                  <a:schemeClr val="tx1"/>
                </a:solidFill>
                <a:latin typeface="+mj-lt"/>
              </a:rPr>
              <a:t> Insights  (</a:t>
            </a:r>
            <a:r>
              <a:rPr lang="en-US" sz="1200" dirty="0" err="1">
                <a:solidFill>
                  <a:schemeClr val="tx1"/>
                </a:solidFill>
                <a:latin typeface="+mj-lt"/>
              </a:rPr>
              <a:t>EzeAD</a:t>
            </a:r>
            <a:r>
              <a:rPr lang="en-US" sz="1200" dirty="0">
                <a:solidFill>
                  <a:schemeClr val="tx1"/>
                </a:solidFill>
                <a:latin typeface="+mj-lt"/>
              </a:rPr>
              <a:t>) </a:t>
            </a:r>
          </a:p>
          <a:p>
            <a:r>
              <a:rPr lang="en-US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►  </a:t>
            </a:r>
            <a:r>
              <a:rPr lang="en-US" sz="1200" dirty="0">
                <a:latin typeface="+mj-lt"/>
                <a:hlinkClick r:id="rId2"/>
              </a:rPr>
              <a:t>https://pagespeed.web.dev/analysis/https-www-ezead-com/odyk7pjmnu?form_factor=desktop</a:t>
            </a:r>
            <a:endParaRPr lang="en-US" sz="1200" dirty="0">
              <a:latin typeface="+mj-lt"/>
            </a:endParaRPr>
          </a:p>
          <a:p>
            <a:endParaRPr lang="en-US" sz="1200" dirty="0">
              <a:solidFill>
                <a:schemeClr val="tx1"/>
              </a:solidFill>
              <a:latin typeface="+mj-lt"/>
            </a:endParaRPr>
          </a:p>
          <a:p>
            <a:endParaRPr lang="en-US" sz="1400" b="1" dirty="0">
              <a:latin typeface="+mn-lt"/>
            </a:endParaRPr>
          </a:p>
          <a:p>
            <a:r>
              <a:rPr lang="en-US" sz="1400" b="1" dirty="0">
                <a:latin typeface="+mn-lt"/>
              </a:rPr>
              <a:t>2- Craigslist:</a:t>
            </a:r>
            <a:r>
              <a:rPr lang="en-US" sz="1400" dirty="0">
                <a:latin typeface="+mn-lt"/>
              </a:rPr>
              <a:t> ~328/400 </a:t>
            </a:r>
            <a:r>
              <a:rPr lang="en-US" sz="1400" i="1" dirty="0">
                <a:latin typeface="+mn-lt"/>
              </a:rPr>
              <a:t>(High, but minimal system)</a:t>
            </a:r>
            <a:r>
              <a:rPr lang="en-US" sz="1400" dirty="0">
                <a:latin typeface="+mn-lt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latin typeface="+mn-lt"/>
            </a:endParaRPr>
          </a:p>
          <a:p>
            <a:endParaRPr lang="en-US" sz="1400" dirty="0">
              <a:latin typeface="+mn-lt"/>
            </a:endParaRPr>
          </a:p>
          <a:p>
            <a:endParaRPr lang="en-US" sz="1400" dirty="0">
              <a:latin typeface="+mn-lt"/>
            </a:endParaRPr>
          </a:p>
          <a:p>
            <a:endParaRPr lang="en-US" sz="1400" dirty="0">
              <a:latin typeface="+mn-lt"/>
            </a:endParaRPr>
          </a:p>
          <a:p>
            <a:endParaRPr lang="en-US" sz="1400" dirty="0">
              <a:latin typeface="+mn-lt"/>
            </a:endParaRPr>
          </a:p>
          <a:p>
            <a:endParaRPr lang="en-US" sz="1400" dirty="0">
              <a:latin typeface="+mn-lt"/>
            </a:endParaRPr>
          </a:p>
          <a:p>
            <a:endParaRPr lang="en-US" sz="1400" dirty="0">
              <a:latin typeface="+mn-lt"/>
            </a:endParaRPr>
          </a:p>
          <a:p>
            <a:endParaRPr lang="en-US" sz="1400" dirty="0">
              <a:latin typeface="+mn-lt"/>
            </a:endParaRPr>
          </a:p>
          <a:p>
            <a:endParaRPr lang="en-US" sz="1400" dirty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latin typeface="+mn-lt"/>
            </a:endParaRPr>
          </a:p>
          <a:p>
            <a:r>
              <a:rPr lang="en-US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► </a:t>
            </a:r>
            <a:r>
              <a:rPr lang="en-US" sz="1200" dirty="0">
                <a:solidFill>
                  <a:schemeClr val="tx1"/>
                </a:solidFill>
              </a:rPr>
              <a:t>Google </a:t>
            </a:r>
            <a:r>
              <a:rPr lang="en-US" sz="1200" dirty="0" err="1">
                <a:solidFill>
                  <a:schemeClr val="tx1"/>
                </a:solidFill>
              </a:rPr>
              <a:t>PageSpeed</a:t>
            </a:r>
            <a:r>
              <a:rPr lang="en-US" sz="1200" dirty="0">
                <a:solidFill>
                  <a:schemeClr val="tx1"/>
                </a:solidFill>
              </a:rPr>
              <a:t> Insights  (</a:t>
            </a:r>
            <a:r>
              <a:rPr lang="en-US" sz="1200" dirty="0" err="1">
                <a:solidFill>
                  <a:schemeClr val="tx1"/>
                </a:solidFill>
              </a:rPr>
              <a:t>Cragslist</a:t>
            </a:r>
            <a:r>
              <a:rPr lang="en-US" sz="1200" dirty="0">
                <a:solidFill>
                  <a:schemeClr val="tx1"/>
                </a:solidFill>
              </a:rPr>
              <a:t>) </a:t>
            </a:r>
          </a:p>
          <a:p>
            <a:r>
              <a:rPr lang="en-US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► </a:t>
            </a:r>
            <a:r>
              <a:rPr lang="en-US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https://pagespeed.web.dev/analysis/https-auburn-craigslist-org/5yw5nnc9bq?form_factor=desktop</a:t>
            </a:r>
            <a:endParaRPr lang="en-US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400" dirty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latin typeface="+mn-lt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DF76056-543C-D1AC-F02C-F235C26B2C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2706" y="2075319"/>
            <a:ext cx="5206344" cy="275817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C691879-686F-7213-AC1C-03765D99AA0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6478" y="6413500"/>
            <a:ext cx="5638800" cy="2786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52384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232A6C9-52E7-8A7E-5187-AF686757F8A3}"/>
              </a:ext>
            </a:extLst>
          </p:cNvPr>
          <p:cNvSpPr txBox="1"/>
          <p:nvPr/>
        </p:nvSpPr>
        <p:spPr>
          <a:xfrm>
            <a:off x="577850" y="241300"/>
            <a:ext cx="6705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latin typeface="+mj-lt"/>
              </a:rPr>
              <a:t>5. </a:t>
            </a:r>
            <a:r>
              <a:rPr lang="en-US" b="1" dirty="0" err="1">
                <a:latin typeface="+mj-lt"/>
              </a:rPr>
              <a:t>PageSpeed</a:t>
            </a:r>
            <a:r>
              <a:rPr lang="en-US" b="1" dirty="0">
                <a:latin typeface="+mj-lt"/>
              </a:rPr>
              <a:t> Benchmark Comparison</a:t>
            </a:r>
            <a:endParaRPr lang="en-US" dirty="0">
              <a:latin typeface="+mj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FE99EAD-01C4-FD1A-BD37-356F9649CAFF}"/>
              </a:ext>
            </a:extLst>
          </p:cNvPr>
          <p:cNvSpPr txBox="1"/>
          <p:nvPr/>
        </p:nvSpPr>
        <p:spPr>
          <a:xfrm>
            <a:off x="1873250" y="327498"/>
            <a:ext cx="59436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latin typeface="+mj-lt"/>
              </a:rPr>
              <a:t>Desktop Performance — Total Score </a:t>
            </a:r>
            <a:r>
              <a:rPr lang="en-US" sz="2400" b="1" dirty="0" err="1">
                <a:latin typeface="+mj-lt"/>
              </a:rPr>
              <a:t>EzeAD</a:t>
            </a:r>
            <a:r>
              <a:rPr lang="en-US" sz="1400" dirty="0">
                <a:latin typeface="+mj-lt"/>
              </a:rPr>
              <a:t> </a:t>
            </a:r>
            <a:r>
              <a:rPr lang="en-US" sz="3200" dirty="0">
                <a:latin typeface="+mj-lt"/>
              </a:rPr>
              <a:t>(399/400)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BCEACF5-36DA-ABE2-FFC9-8329F209207B}"/>
              </a:ext>
            </a:extLst>
          </p:cNvPr>
          <p:cNvSpPr txBox="1"/>
          <p:nvPr/>
        </p:nvSpPr>
        <p:spPr>
          <a:xfrm>
            <a:off x="668655" y="998471"/>
            <a:ext cx="6523990" cy="87716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>
                <a:latin typeface="+mn-lt"/>
              </a:rPr>
              <a:t> 3. Shopify:</a:t>
            </a:r>
            <a:r>
              <a:rPr lang="en-US" sz="1600" dirty="0">
                <a:latin typeface="+mn-lt"/>
              </a:rPr>
              <a:t> ~363/400 </a:t>
            </a:r>
            <a:r>
              <a:rPr lang="en-US" sz="1600" i="1" dirty="0">
                <a:latin typeface="+mn-lt"/>
              </a:rPr>
              <a:t>(Optimized commerce)</a:t>
            </a:r>
            <a:r>
              <a:rPr lang="en-US" sz="1600" dirty="0">
                <a:latin typeface="+mn-lt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+mn-lt"/>
            </a:endParaRPr>
          </a:p>
          <a:p>
            <a:endParaRPr lang="en-US" dirty="0">
              <a:latin typeface="+mn-lt"/>
            </a:endParaRPr>
          </a:p>
          <a:p>
            <a:endParaRPr lang="en-US" sz="1200" dirty="0">
              <a:latin typeface="+mn-lt"/>
            </a:endParaRPr>
          </a:p>
          <a:p>
            <a:r>
              <a:rPr lang="en-US" sz="120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► </a:t>
            </a:r>
            <a:r>
              <a:rPr lang="en-US" sz="1200" dirty="0">
                <a:solidFill>
                  <a:schemeClr val="tx1"/>
                </a:solidFill>
                <a:latin typeface="+mj-lt"/>
              </a:rPr>
              <a:t>Google </a:t>
            </a:r>
            <a:r>
              <a:rPr lang="en-US" sz="1200" dirty="0" err="1">
                <a:solidFill>
                  <a:schemeClr val="tx1"/>
                </a:solidFill>
                <a:latin typeface="+mj-lt"/>
              </a:rPr>
              <a:t>PageSpeed</a:t>
            </a:r>
            <a:r>
              <a:rPr lang="en-US" sz="1200" dirty="0">
                <a:solidFill>
                  <a:schemeClr val="tx1"/>
                </a:solidFill>
                <a:latin typeface="+mj-lt"/>
              </a:rPr>
              <a:t> Insights  (Shopify) </a:t>
            </a:r>
          </a:p>
          <a:p>
            <a:r>
              <a:rPr lang="en-US" sz="120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► </a:t>
            </a:r>
            <a:r>
              <a:rPr lang="en-US" sz="1200" dirty="0">
                <a:latin typeface="+mj-lt"/>
                <a:hlinkClick r:id="rId2"/>
              </a:rPr>
              <a:t>https://pagespeed.web.dev/analysis/http-shopify-com/2s5iw6pkao?form_factor=desktop</a:t>
            </a:r>
            <a:endParaRPr lang="en-US" sz="1200" dirty="0">
              <a:latin typeface="+mj-lt"/>
            </a:endParaRPr>
          </a:p>
          <a:p>
            <a:endParaRPr lang="en-US" sz="1800" dirty="0">
              <a:latin typeface="+mn-lt"/>
            </a:endParaRPr>
          </a:p>
          <a:p>
            <a:r>
              <a:rPr lang="en-US" sz="1600" b="1" dirty="0">
                <a:latin typeface="+mn-lt"/>
              </a:rPr>
              <a:t>4. Kijiji:</a:t>
            </a:r>
            <a:r>
              <a:rPr lang="en-US" sz="1600" dirty="0">
                <a:latin typeface="+mn-lt"/>
              </a:rPr>
              <a:t> ~315-400 </a:t>
            </a:r>
            <a:r>
              <a:rPr lang="en-US" sz="1600" i="1" dirty="0">
                <a:latin typeface="+mn-lt"/>
              </a:rPr>
              <a:t>(Ad-heavy system)</a:t>
            </a:r>
            <a:r>
              <a:rPr lang="en-US" sz="1600" dirty="0">
                <a:latin typeface="+mn-lt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200" dirty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200" dirty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200" dirty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200" dirty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200" dirty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200" dirty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200" dirty="0">
              <a:latin typeface="+mn-lt"/>
            </a:endParaRPr>
          </a:p>
          <a:p>
            <a:endParaRPr lang="en-US" sz="1200" dirty="0">
              <a:solidFill>
                <a:schemeClr val="tx1"/>
              </a:solidFill>
            </a:endParaRPr>
          </a:p>
          <a:p>
            <a:endParaRPr lang="en-US" sz="1200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endParaRPr lang="en-US" sz="1200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r>
              <a:rPr lang="en-US" sz="1200" dirty="0">
                <a:solidFill>
                  <a:schemeClr val="tx1"/>
                </a:solidFill>
                <a:cs typeface="Times New Roman" panose="02020603050405020304" pitchFamily="18" charset="0"/>
              </a:rPr>
              <a:t>►</a:t>
            </a:r>
            <a:r>
              <a:rPr lang="en-US" sz="1200" dirty="0">
                <a:solidFill>
                  <a:schemeClr val="tx1"/>
                </a:solidFill>
              </a:rPr>
              <a:t>Google </a:t>
            </a:r>
            <a:r>
              <a:rPr lang="en-US" sz="1200" dirty="0" err="1">
                <a:solidFill>
                  <a:schemeClr val="tx1"/>
                </a:solidFill>
              </a:rPr>
              <a:t>PageSpeed</a:t>
            </a:r>
            <a:r>
              <a:rPr lang="en-US" sz="1200" dirty="0">
                <a:solidFill>
                  <a:schemeClr val="tx1"/>
                </a:solidFill>
              </a:rPr>
              <a:t> Insights  (Kijiji) </a:t>
            </a:r>
          </a:p>
          <a:p>
            <a:r>
              <a:rPr lang="en-US" sz="1200" dirty="0">
                <a:solidFill>
                  <a:schemeClr val="tx1"/>
                </a:solidFill>
                <a:cs typeface="Times New Roman" panose="02020603050405020304" pitchFamily="18" charset="0"/>
              </a:rPr>
              <a:t>► </a:t>
            </a:r>
            <a:r>
              <a:rPr lang="en-US" sz="1200" dirty="0">
                <a:solidFill>
                  <a:schemeClr val="tx1"/>
                </a:solidFill>
                <a:cs typeface="Times New Roman" panose="02020603050405020304" pitchFamily="18" charset="0"/>
                <a:hlinkClick r:id="rId3"/>
              </a:rPr>
              <a:t>https://pagespeed.web.dev/analysis/https-kijiji-ca/jniv8afzbu?form_factor=desktop</a:t>
            </a:r>
            <a:endParaRPr lang="en-US" sz="1200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endParaRPr lang="en-US" sz="1200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endParaRPr lang="en-US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8B022CE-6E62-9738-30D4-C91DDBF1A9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5050" y="1460500"/>
            <a:ext cx="4989830" cy="250530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0A55739-961C-5140-F8DE-0364F8495CB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9020" y="5270500"/>
            <a:ext cx="5243830" cy="2794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5745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F838340-BA64-47AB-56C6-16499F1549F9}"/>
              </a:ext>
            </a:extLst>
          </p:cNvPr>
          <p:cNvSpPr txBox="1"/>
          <p:nvPr/>
        </p:nvSpPr>
        <p:spPr>
          <a:xfrm>
            <a:off x="720090" y="1384300"/>
            <a:ext cx="6410960" cy="8763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dirty="0">
                <a:latin typeface="+mn-lt"/>
              </a:rPr>
              <a:t>5. eBay:</a:t>
            </a:r>
            <a:r>
              <a:rPr lang="en-US" sz="1400" dirty="0">
                <a:latin typeface="+mn-lt"/>
              </a:rPr>
              <a:t> ~320-400 </a:t>
            </a:r>
            <a:r>
              <a:rPr lang="en-US" sz="1400" i="1" dirty="0">
                <a:latin typeface="+mn-lt"/>
              </a:rPr>
              <a:t>(Complex infrastructure)</a:t>
            </a:r>
            <a:r>
              <a:rPr lang="en-US" sz="1400" dirty="0">
                <a:latin typeface="+mn-lt"/>
              </a:rPr>
              <a:t> </a:t>
            </a:r>
          </a:p>
          <a:p>
            <a:endParaRPr lang="en-US" sz="1400" dirty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latin typeface="+mn-lt"/>
            </a:endParaRPr>
          </a:p>
          <a:p>
            <a:endParaRPr lang="en-US" sz="1400" dirty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200" dirty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200" dirty="0">
              <a:latin typeface="+mn-lt"/>
            </a:endParaRPr>
          </a:p>
          <a:p>
            <a:endParaRPr lang="en-US" sz="1200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r>
              <a:rPr lang="en-US" sz="1200" dirty="0">
                <a:solidFill>
                  <a:schemeClr val="tx1"/>
                </a:solidFill>
                <a:cs typeface="Times New Roman" panose="02020603050405020304" pitchFamily="18" charset="0"/>
              </a:rPr>
              <a:t>► </a:t>
            </a:r>
            <a:r>
              <a:rPr lang="en-US" sz="1200" dirty="0">
                <a:solidFill>
                  <a:schemeClr val="tx1"/>
                </a:solidFill>
              </a:rPr>
              <a:t>Google </a:t>
            </a:r>
            <a:r>
              <a:rPr lang="en-US" sz="1200" dirty="0" err="1">
                <a:solidFill>
                  <a:schemeClr val="tx1"/>
                </a:solidFill>
              </a:rPr>
              <a:t>PageSpeed</a:t>
            </a:r>
            <a:r>
              <a:rPr lang="en-US" sz="1200" dirty="0">
                <a:solidFill>
                  <a:schemeClr val="tx1"/>
                </a:solidFill>
              </a:rPr>
              <a:t> Insights  (eBay) </a:t>
            </a:r>
          </a:p>
          <a:p>
            <a:r>
              <a:rPr lang="en-US" sz="1200" dirty="0">
                <a:solidFill>
                  <a:schemeClr val="tx1"/>
                </a:solidFill>
                <a:cs typeface="Times New Roman" panose="02020603050405020304" pitchFamily="18" charset="0"/>
              </a:rPr>
              <a:t>► </a:t>
            </a:r>
            <a:r>
              <a:rPr lang="en-US" sz="1200" dirty="0">
                <a:hlinkClick r:id="rId2"/>
              </a:rPr>
              <a:t>https://pagespeed.web.dev/analysis/https-ebay-com/0h13crugte?form_factor=desktop</a:t>
            </a:r>
            <a:endParaRPr lang="en-US" sz="1200" dirty="0"/>
          </a:p>
          <a:p>
            <a:endParaRPr lang="en-US" sz="1400" dirty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latin typeface="+mn-lt"/>
            </a:endParaRPr>
          </a:p>
          <a:p>
            <a:r>
              <a:rPr lang="en-US" sz="1400" b="1" dirty="0">
                <a:latin typeface="+mn-lt"/>
              </a:rPr>
              <a:t> 6. Facebook Marketplace:</a:t>
            </a:r>
            <a:r>
              <a:rPr lang="en-US" sz="1400" dirty="0">
                <a:latin typeface="+mn-lt"/>
              </a:rPr>
              <a:t> ~339/400* </a:t>
            </a:r>
            <a:r>
              <a:rPr lang="en-US" sz="1400" i="1" dirty="0">
                <a:latin typeface="+mn-lt"/>
              </a:rPr>
              <a:t>(Heavy social system)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i="1" dirty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i="1" dirty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i="1" dirty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i="1" dirty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i="1" dirty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i="1" dirty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i="1" dirty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i="1" dirty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i="1" dirty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i="1" dirty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i="1" dirty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i="1" dirty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i="1" dirty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i="1" dirty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i="1" dirty="0">
              <a:latin typeface="+mn-lt"/>
            </a:endParaRPr>
          </a:p>
          <a:p>
            <a:endParaRPr lang="en-US" sz="1400" dirty="0"/>
          </a:p>
          <a:p>
            <a:r>
              <a:rPr lang="en-US" sz="1400" dirty="0">
                <a:solidFill>
                  <a:schemeClr val="tx1"/>
                </a:solidFill>
                <a:cs typeface="Times New Roman" panose="02020603050405020304" pitchFamily="18" charset="0"/>
              </a:rPr>
              <a:t>► </a:t>
            </a:r>
            <a:r>
              <a:rPr lang="en-US" sz="1200" dirty="0">
                <a:solidFill>
                  <a:schemeClr val="tx1"/>
                </a:solidFill>
                <a:latin typeface="+mj-lt"/>
              </a:rPr>
              <a:t>Google </a:t>
            </a:r>
            <a:r>
              <a:rPr lang="en-US" sz="1200" dirty="0" err="1">
                <a:solidFill>
                  <a:schemeClr val="tx1"/>
                </a:solidFill>
                <a:latin typeface="+mj-lt"/>
              </a:rPr>
              <a:t>PageSpeed</a:t>
            </a:r>
            <a:r>
              <a:rPr lang="en-US" sz="1200" dirty="0">
                <a:solidFill>
                  <a:schemeClr val="tx1"/>
                </a:solidFill>
                <a:latin typeface="+mj-lt"/>
              </a:rPr>
              <a:t> Insights  (Facebook) </a:t>
            </a:r>
          </a:p>
          <a:p>
            <a:r>
              <a:rPr lang="en-US" sz="120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► </a:t>
            </a:r>
            <a:r>
              <a:rPr lang="en-US" sz="1200" dirty="0">
                <a:latin typeface="+mj-lt"/>
                <a:hlinkClick r:id="rId3"/>
              </a:rPr>
              <a:t>https://pagespeed.web.dev/analysis/https-facebook-com/nn3vii9lbt?form_factor=desktop</a:t>
            </a:r>
            <a:endParaRPr lang="en-US" sz="1200" dirty="0">
              <a:latin typeface="+mj-lt"/>
            </a:endParaRPr>
          </a:p>
          <a:p>
            <a:endParaRPr lang="en-US" sz="1200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C84FFF2-EB48-862E-B687-1A9F9A13C256}"/>
              </a:ext>
            </a:extLst>
          </p:cNvPr>
          <p:cNvSpPr txBox="1"/>
          <p:nvPr/>
        </p:nvSpPr>
        <p:spPr>
          <a:xfrm>
            <a:off x="577850" y="241300"/>
            <a:ext cx="6705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latin typeface="+mj-lt"/>
              </a:rPr>
              <a:t>6. </a:t>
            </a:r>
            <a:r>
              <a:rPr lang="en-US" b="1" dirty="0" err="1">
                <a:latin typeface="+mj-lt"/>
              </a:rPr>
              <a:t>PageSpeed</a:t>
            </a:r>
            <a:r>
              <a:rPr lang="en-US" b="1" dirty="0">
                <a:latin typeface="+mj-lt"/>
              </a:rPr>
              <a:t> Benchmark Comparison</a:t>
            </a:r>
            <a:endParaRPr lang="en-US" dirty="0">
              <a:latin typeface="+mj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ABFB36A-537A-B860-6BD1-3AA4E00CE813}"/>
              </a:ext>
            </a:extLst>
          </p:cNvPr>
          <p:cNvSpPr txBox="1"/>
          <p:nvPr/>
        </p:nvSpPr>
        <p:spPr>
          <a:xfrm>
            <a:off x="1873250" y="327498"/>
            <a:ext cx="59436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latin typeface="+mj-lt"/>
              </a:rPr>
              <a:t>Desktop Performance — Total Score </a:t>
            </a:r>
            <a:r>
              <a:rPr lang="en-US" sz="2400" b="1" dirty="0" err="1">
                <a:latin typeface="+mj-lt"/>
              </a:rPr>
              <a:t>EzeAD</a:t>
            </a:r>
            <a:r>
              <a:rPr lang="en-US" sz="1400" dirty="0">
                <a:latin typeface="+mj-lt"/>
              </a:rPr>
              <a:t> </a:t>
            </a:r>
            <a:r>
              <a:rPr lang="en-US" sz="3200" dirty="0">
                <a:latin typeface="+mj-lt"/>
              </a:rPr>
              <a:t>(399/400)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6C220F4-E238-9610-6B65-94E5825D4F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5050" y="1917700"/>
            <a:ext cx="4616450" cy="265760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B2E41F0-33EB-10C1-AF4F-9CCFA79A2E8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2650" y="6083304"/>
            <a:ext cx="5496560" cy="2727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8571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C1E395D-8BD1-995C-7A94-73BBF75FE5B6}"/>
              </a:ext>
            </a:extLst>
          </p:cNvPr>
          <p:cNvSpPr txBox="1"/>
          <p:nvPr/>
        </p:nvSpPr>
        <p:spPr>
          <a:xfrm>
            <a:off x="577850" y="241300"/>
            <a:ext cx="6705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latin typeface="+mj-lt"/>
              </a:rPr>
              <a:t>7. </a:t>
            </a:r>
            <a:r>
              <a:rPr lang="en-US" b="1" dirty="0" err="1">
                <a:latin typeface="+mj-lt"/>
              </a:rPr>
              <a:t>PageSpeed</a:t>
            </a:r>
            <a:r>
              <a:rPr lang="en-US" b="1" dirty="0">
                <a:latin typeface="+mj-lt"/>
              </a:rPr>
              <a:t> Benchmark Comparison</a:t>
            </a:r>
            <a:endParaRPr lang="en-US" dirty="0">
              <a:latin typeface="+mj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D9AEEA5-252B-2566-781B-D8C0A66B225C}"/>
              </a:ext>
            </a:extLst>
          </p:cNvPr>
          <p:cNvSpPr txBox="1"/>
          <p:nvPr/>
        </p:nvSpPr>
        <p:spPr>
          <a:xfrm>
            <a:off x="1873250" y="327498"/>
            <a:ext cx="59436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latin typeface="+mj-lt"/>
              </a:rPr>
              <a:t>Desktop Performance — Total Score </a:t>
            </a:r>
            <a:r>
              <a:rPr lang="en-US" sz="2400" b="1" dirty="0" err="1">
                <a:latin typeface="+mj-lt"/>
              </a:rPr>
              <a:t>EzeAD</a:t>
            </a:r>
            <a:r>
              <a:rPr lang="en-US" sz="1400" dirty="0">
                <a:latin typeface="+mj-lt"/>
              </a:rPr>
              <a:t> </a:t>
            </a:r>
            <a:r>
              <a:rPr lang="en-US" sz="3200" dirty="0">
                <a:latin typeface="+mj-lt"/>
              </a:rPr>
              <a:t>(399/400)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94582CB-4AEF-5DB0-9B7D-A31AB88ABD49}"/>
              </a:ext>
            </a:extLst>
          </p:cNvPr>
          <p:cNvSpPr txBox="1"/>
          <p:nvPr/>
        </p:nvSpPr>
        <p:spPr>
          <a:xfrm>
            <a:off x="675640" y="917353"/>
            <a:ext cx="6477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dirty="0">
                <a:latin typeface="+mj-lt"/>
              </a:rPr>
              <a:t>Simple Benchmark Table </a:t>
            </a:r>
            <a:endParaRPr lang="en-US" sz="1400" dirty="0">
              <a:latin typeface="+mj-lt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25F8FFDD-B5DC-234C-582C-ABC709FA4A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5384947"/>
              </p:ext>
            </p:extLst>
          </p:nvPr>
        </p:nvGraphicFramePr>
        <p:xfrm>
          <a:off x="730251" y="1384301"/>
          <a:ext cx="6422391" cy="2326921"/>
        </p:xfrm>
        <a:graphic>
          <a:graphicData uri="http://schemas.openxmlformats.org/drawingml/2006/table">
            <a:tbl>
              <a:tblPr/>
              <a:tblGrid>
                <a:gridCol w="2140797">
                  <a:extLst>
                    <a:ext uri="{9D8B030D-6E8A-4147-A177-3AD203B41FA5}">
                      <a16:colId xmlns:a16="http://schemas.microsoft.com/office/drawing/2014/main" val="1690808589"/>
                    </a:ext>
                  </a:extLst>
                </a:gridCol>
                <a:gridCol w="2140797">
                  <a:extLst>
                    <a:ext uri="{9D8B030D-6E8A-4147-A177-3AD203B41FA5}">
                      <a16:colId xmlns:a16="http://schemas.microsoft.com/office/drawing/2014/main" val="1347074597"/>
                    </a:ext>
                  </a:extLst>
                </a:gridCol>
                <a:gridCol w="2140797">
                  <a:extLst>
                    <a:ext uri="{9D8B030D-6E8A-4147-A177-3AD203B41FA5}">
                      <a16:colId xmlns:a16="http://schemas.microsoft.com/office/drawing/2014/main" val="3601681015"/>
                    </a:ext>
                  </a:extLst>
                </a:gridCol>
              </a:tblGrid>
              <a:tr h="300431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200" b="1" dirty="0"/>
                        <a:t>Platform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200" b="1" dirty="0"/>
                        <a:t>Score (/400)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200" b="1" dirty="0"/>
                        <a:t>Position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4210653777"/>
                  </a:ext>
                </a:extLst>
              </a:tr>
              <a:tr h="339102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200" b="1"/>
                        <a:t>EzeAD</a:t>
                      </a:r>
                      <a:endParaRPr lang="en-US" sz="120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200" b="1" dirty="0"/>
                        <a:t>~</a:t>
                      </a:r>
                      <a:r>
                        <a:rPr lang="en-US" sz="1800" b="1" dirty="0"/>
                        <a:t>399</a:t>
                      </a:r>
                      <a:endParaRPr lang="en-US" sz="18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 b="1" dirty="0"/>
                        <a:t>🏆 Industry-leading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435713057"/>
                  </a:ext>
                </a:extLst>
              </a:tr>
              <a:tr h="41888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200"/>
                        <a:t>Craigslist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200" dirty="0"/>
                        <a:t>~350–380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200" dirty="0"/>
                        <a:t>High (but minimal system)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355810315"/>
                  </a:ext>
                </a:extLst>
              </a:tr>
              <a:tr h="254326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200"/>
                        <a:t>Shopify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200"/>
                        <a:t>~300–340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200"/>
                        <a:t>Strong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167973969"/>
                  </a:ext>
                </a:extLst>
              </a:tr>
              <a:tr h="254326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200"/>
                        <a:t>Kijiji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200"/>
                        <a:t>~260–300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200"/>
                        <a:t>Moderate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473933481"/>
                  </a:ext>
                </a:extLst>
              </a:tr>
              <a:tr h="254326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200"/>
                        <a:t>eBay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200"/>
                        <a:t>~250–310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200"/>
                        <a:t>Moderate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63084196"/>
                  </a:ext>
                </a:extLst>
              </a:tr>
              <a:tr h="41888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200" dirty="0"/>
                        <a:t>Facebook Marketplace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200" dirty="0"/>
                        <a:t>~200–280*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200" dirty="0"/>
                        <a:t>Heavy system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407634813"/>
                  </a:ext>
                </a:extLst>
              </a:tr>
            </a:tbl>
          </a:graphicData>
        </a:graphic>
      </p:graphicFrame>
      <p:sp>
        <p:nvSpPr>
          <p:cNvPr id="7" name="Rectangle 1">
            <a:extLst>
              <a:ext uri="{FF2B5EF4-FFF2-40B4-BE49-F238E27FC236}">
                <a16:creationId xmlns:a16="http://schemas.microsoft.com/office/drawing/2014/main" id="{2A5A4029-CD65-D977-16D1-0DF4D8CDA9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6249" y="2314281"/>
            <a:ext cx="7302737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042A325-72E8-BC5F-2FB0-C623328367A4}"/>
              </a:ext>
            </a:extLst>
          </p:cNvPr>
          <p:cNvSpPr txBox="1"/>
          <p:nvPr/>
        </p:nvSpPr>
        <p:spPr>
          <a:xfrm>
            <a:off x="728980" y="4061709"/>
            <a:ext cx="6554469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 err="1"/>
              <a:t>EzeAD</a:t>
            </a:r>
            <a:r>
              <a:rPr lang="en-US" sz="2400" b="1" dirty="0"/>
              <a:t> achieves near-perfect </a:t>
            </a:r>
            <a:r>
              <a:rPr lang="en-US" sz="2400" b="1" dirty="0" err="1"/>
              <a:t>PageSpeed</a:t>
            </a:r>
            <a:r>
              <a:rPr lang="en-US" sz="2400" b="1" dirty="0"/>
              <a:t> performance </a:t>
            </a:r>
            <a:r>
              <a:rPr lang="en-US" sz="2400" dirty="0"/>
              <a:t>🏆</a:t>
            </a:r>
            <a:r>
              <a:rPr lang="en-US" sz="4000" b="1" dirty="0"/>
              <a:t>(~399/400), </a:t>
            </a:r>
            <a:r>
              <a:rPr lang="en-US" sz="2400" b="1" dirty="0"/>
              <a:t>while global competitors operate 20–40% less efficiently at the infrastructure level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D764538-6836-82BA-C45E-3CDA1ADC02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0968" y="6946900"/>
            <a:ext cx="5206344" cy="275817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CD69301-033C-CB71-B3ED-60CDA70D70C5}"/>
              </a:ext>
            </a:extLst>
          </p:cNvPr>
          <p:cNvSpPr txBox="1"/>
          <p:nvPr/>
        </p:nvSpPr>
        <p:spPr>
          <a:xfrm>
            <a:off x="1193917" y="6195058"/>
            <a:ext cx="58674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latin typeface="+mn-lt"/>
              </a:rPr>
              <a:t>1- </a:t>
            </a:r>
            <a:r>
              <a:rPr lang="en-US" sz="2800" b="1" dirty="0" err="1">
                <a:latin typeface="+mn-lt"/>
              </a:rPr>
              <a:t>EzeAD</a:t>
            </a:r>
            <a:r>
              <a:rPr lang="en-US" sz="2800" b="1" dirty="0">
                <a:latin typeface="+mn-lt"/>
              </a:rPr>
              <a:t>:</a:t>
            </a:r>
            <a:r>
              <a:rPr lang="en-US" sz="2800" dirty="0">
                <a:latin typeface="+mn-lt"/>
              </a:rPr>
              <a:t> </a:t>
            </a:r>
            <a:r>
              <a:rPr lang="en-US" sz="2800" b="1" dirty="0">
                <a:latin typeface="+mn-lt"/>
              </a:rPr>
              <a:t>~399 / 400</a:t>
            </a:r>
            <a:r>
              <a:rPr lang="en-US" sz="2800" dirty="0">
                <a:latin typeface="+mn-lt"/>
              </a:rPr>
              <a:t> 🏆 </a:t>
            </a:r>
            <a:r>
              <a:rPr lang="en-US" sz="1600" i="1" dirty="0">
                <a:latin typeface="+mn-lt"/>
              </a:rPr>
              <a:t>(Industry-leading)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8F025CC-2BBB-500C-0C82-CE741C54DD73}"/>
              </a:ext>
            </a:extLst>
          </p:cNvPr>
          <p:cNvSpPr txBox="1"/>
          <p:nvPr/>
        </p:nvSpPr>
        <p:spPr>
          <a:xfrm>
            <a:off x="1193917" y="9933699"/>
            <a:ext cx="390906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tx1"/>
                </a:solidFill>
                <a:latin typeface="+mj-lt"/>
              </a:rPr>
              <a:t>Google </a:t>
            </a:r>
            <a:r>
              <a:rPr lang="en-US" sz="1200" dirty="0" err="1">
                <a:solidFill>
                  <a:schemeClr val="tx1"/>
                </a:solidFill>
                <a:latin typeface="+mj-lt"/>
              </a:rPr>
              <a:t>PageSpeed</a:t>
            </a:r>
            <a:r>
              <a:rPr lang="en-US" sz="1200" dirty="0">
                <a:solidFill>
                  <a:schemeClr val="tx1"/>
                </a:solidFill>
                <a:latin typeface="+mj-lt"/>
              </a:rPr>
              <a:t> Insights  (</a:t>
            </a:r>
            <a:r>
              <a:rPr lang="en-US" sz="1200" dirty="0" err="1">
                <a:solidFill>
                  <a:schemeClr val="tx1"/>
                </a:solidFill>
                <a:latin typeface="+mj-lt"/>
              </a:rPr>
              <a:t>EzeAD</a:t>
            </a:r>
            <a:r>
              <a:rPr lang="en-US" sz="1200" dirty="0">
                <a:solidFill>
                  <a:schemeClr val="tx1"/>
                </a:solidFill>
                <a:latin typeface="+mj-lt"/>
              </a:rPr>
              <a:t>) </a:t>
            </a:r>
          </a:p>
          <a:p>
            <a:r>
              <a:rPr lang="en-US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►  </a:t>
            </a:r>
            <a:r>
              <a:rPr lang="en-US" sz="1200" dirty="0">
                <a:latin typeface="+mj-lt"/>
                <a:hlinkClick r:id="rId3"/>
              </a:rPr>
              <a:t>https://pagespeed.web.dev/analysis/https-www-ezead-com/odyk7pjmnu?form_factor=desktop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9096556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46100" y="596900"/>
            <a:ext cx="4521200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b="1" dirty="0">
                <a:solidFill>
                  <a:srgbClr val="0F162A"/>
                </a:solidFill>
                <a:latin typeface="Arial"/>
                <a:cs typeface="Arial"/>
              </a:rPr>
              <a:t>8</a:t>
            </a:r>
            <a:r>
              <a:rPr b="1" dirty="0">
                <a:solidFill>
                  <a:srgbClr val="0F162A"/>
                </a:solidFill>
                <a:latin typeface="Arial"/>
                <a:cs typeface="Arial"/>
              </a:rPr>
              <a:t>.</a:t>
            </a:r>
            <a:r>
              <a:rPr b="1" spc="-20" dirty="0">
                <a:solidFill>
                  <a:srgbClr val="0F162A"/>
                </a:solidFill>
                <a:latin typeface="Arial"/>
                <a:cs typeface="Arial"/>
              </a:rPr>
              <a:t> </a:t>
            </a:r>
            <a:r>
              <a:rPr b="1" dirty="0">
                <a:solidFill>
                  <a:srgbClr val="0F162A"/>
                </a:solidFill>
                <a:latin typeface="Arial"/>
                <a:cs typeface="Arial"/>
              </a:rPr>
              <a:t>The</a:t>
            </a:r>
            <a:r>
              <a:rPr b="1" spc="-20" dirty="0">
                <a:solidFill>
                  <a:srgbClr val="0F162A"/>
                </a:solidFill>
                <a:latin typeface="Arial"/>
                <a:cs typeface="Arial"/>
              </a:rPr>
              <a:t> </a:t>
            </a:r>
            <a:r>
              <a:rPr b="1" spc="-10" dirty="0">
                <a:solidFill>
                  <a:srgbClr val="0F162A"/>
                </a:solidFill>
                <a:latin typeface="Arial"/>
                <a:cs typeface="Arial"/>
              </a:rPr>
              <a:t>Vision</a:t>
            </a:r>
            <a:endParaRPr dirty="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62025" y="5616859"/>
            <a:ext cx="5718175" cy="4066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1100"/>
              </a:lnSpc>
              <a:spcBef>
                <a:spcPts val="100"/>
              </a:spcBef>
            </a:pPr>
            <a:r>
              <a:rPr lang="en-US" sz="1200" b="1" dirty="0" err="1">
                <a:solidFill>
                  <a:srgbClr val="0070C0"/>
                </a:solidFill>
              </a:rPr>
              <a:t>EzeAD</a:t>
            </a:r>
            <a:r>
              <a:rPr lang="en-US" sz="1200" b="1" dirty="0">
                <a:solidFill>
                  <a:srgbClr val="0070C0"/>
                </a:solidFill>
              </a:rPr>
              <a:t> is not building another marketplace — it is building the infrastructure layer for how digital commerce operates.</a:t>
            </a:r>
            <a:endParaRPr sz="1200" dirty="0">
              <a:solidFill>
                <a:srgbClr val="0070C0"/>
              </a:solidFill>
              <a:latin typeface="Arial MT"/>
              <a:cs typeface="Arial MT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2AF4781-CFD7-C287-29FE-C1A3DCD3CD0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9850" y="6391356"/>
            <a:ext cx="4058920" cy="405892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842C77E-F885-F5D5-649C-525F0AEF3C30}"/>
              </a:ext>
            </a:extLst>
          </p:cNvPr>
          <p:cNvSpPr txBox="1"/>
          <p:nvPr/>
        </p:nvSpPr>
        <p:spPr>
          <a:xfrm>
            <a:off x="882650" y="967871"/>
            <a:ext cx="65532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dirty="0"/>
              <a:t>To become the operating system for global digital commerce</a:t>
            </a:r>
            <a:endParaRPr lang="en-US" sz="14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561476C-9DE3-6452-6BA4-E50610382FC0}"/>
              </a:ext>
            </a:extLst>
          </p:cNvPr>
          <p:cNvSpPr txBox="1"/>
          <p:nvPr/>
        </p:nvSpPr>
        <p:spPr>
          <a:xfrm>
            <a:off x="659447" y="1387574"/>
            <a:ext cx="377952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dirty="0"/>
              <a:t>What We’re Building</a:t>
            </a:r>
            <a:endParaRPr lang="en-US" sz="14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3603D6E-8C97-F86C-FF12-EEBC5C44E4F7}"/>
              </a:ext>
            </a:extLst>
          </p:cNvPr>
          <p:cNvSpPr txBox="1"/>
          <p:nvPr/>
        </p:nvSpPr>
        <p:spPr>
          <a:xfrm>
            <a:off x="806450" y="1776500"/>
            <a:ext cx="64008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+mj-lt"/>
              </a:rPr>
              <a:t>A </a:t>
            </a:r>
            <a:r>
              <a:rPr lang="en-US" sz="1200" b="1" dirty="0">
                <a:latin typeface="+mj-lt"/>
              </a:rPr>
              <a:t>unified marketplace infrastructure</a:t>
            </a:r>
            <a:r>
              <a:rPr lang="en-US" sz="1200" dirty="0">
                <a:latin typeface="+mj-lt"/>
              </a:rPr>
              <a:t> replacing fragmented platforms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3F381CE-8D56-2855-F4EE-C30640D6E30F}"/>
              </a:ext>
            </a:extLst>
          </p:cNvPr>
          <p:cNvSpPr txBox="1"/>
          <p:nvPr/>
        </p:nvSpPr>
        <p:spPr>
          <a:xfrm>
            <a:off x="806450" y="2051924"/>
            <a:ext cx="64008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A system where users can </a:t>
            </a:r>
            <a:r>
              <a:rPr lang="en-US" sz="1200" b="1" dirty="0"/>
              <a:t>buy, sell, promote, hire, and transact — all in one place</a:t>
            </a:r>
            <a:endParaRPr lang="en-US" sz="12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DFF7F1C-7824-8D36-73F1-6265B314FA1F}"/>
              </a:ext>
            </a:extLst>
          </p:cNvPr>
          <p:cNvSpPr txBox="1"/>
          <p:nvPr/>
        </p:nvSpPr>
        <p:spPr>
          <a:xfrm>
            <a:off x="806450" y="2328923"/>
            <a:ext cx="61722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A scalable foundation for </a:t>
            </a:r>
            <a:r>
              <a:rPr lang="en-US" sz="1200" b="1" dirty="0"/>
              <a:t>local and global commerce across multiple categories</a:t>
            </a:r>
            <a:endParaRPr lang="en-US" sz="12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04C8004-E366-60CB-D12D-1FDC2D50F978}"/>
              </a:ext>
            </a:extLst>
          </p:cNvPr>
          <p:cNvSpPr txBox="1"/>
          <p:nvPr/>
        </p:nvSpPr>
        <p:spPr>
          <a:xfrm>
            <a:off x="681037" y="2727457"/>
            <a:ext cx="377952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dirty="0"/>
              <a:t>The Future We See</a:t>
            </a:r>
            <a:endParaRPr lang="en-US" sz="14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6BC8204-2FCA-488A-4B3B-D0FC2579B34A}"/>
              </a:ext>
            </a:extLst>
          </p:cNvPr>
          <p:cNvSpPr txBox="1"/>
          <p:nvPr/>
        </p:nvSpPr>
        <p:spPr>
          <a:xfrm>
            <a:off x="806450" y="3076718"/>
            <a:ext cx="687546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+mj-lt"/>
              </a:rPr>
              <a:t>Millions of users operating within a </a:t>
            </a:r>
            <a:r>
              <a:rPr lang="en-US" sz="1200" b="1" dirty="0">
                <a:latin typeface="+mj-lt"/>
              </a:rPr>
              <a:t>single, integrated ecosystem</a:t>
            </a:r>
            <a:endParaRPr lang="en-US" sz="1200" dirty="0">
              <a:latin typeface="+mj-lt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E46BE9B-1350-C537-5E2A-17762DA9EB0B}"/>
              </a:ext>
            </a:extLst>
          </p:cNvPr>
          <p:cNvSpPr txBox="1"/>
          <p:nvPr/>
        </p:nvSpPr>
        <p:spPr>
          <a:xfrm>
            <a:off x="806450" y="3361029"/>
            <a:ext cx="711327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+mj-lt"/>
              </a:rPr>
              <a:t>Businesses, individuals, and service providers connected through </a:t>
            </a:r>
            <a:r>
              <a:rPr lang="en-US" sz="1200" b="1" dirty="0">
                <a:latin typeface="+mj-lt"/>
              </a:rPr>
              <a:t>one platform</a:t>
            </a:r>
            <a:endParaRPr lang="en-US" sz="1200" dirty="0">
              <a:latin typeface="+mj-lt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DCDF977-03DF-23AA-B1A1-472F7F1411DE}"/>
              </a:ext>
            </a:extLst>
          </p:cNvPr>
          <p:cNvSpPr txBox="1"/>
          <p:nvPr/>
        </p:nvSpPr>
        <p:spPr>
          <a:xfrm>
            <a:off x="806450" y="3666399"/>
            <a:ext cx="554688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+mj-lt"/>
              </a:rPr>
              <a:t>Commerce powered by </a:t>
            </a:r>
            <a:r>
              <a:rPr lang="en-US" sz="1200" b="1" dirty="0">
                <a:latin typeface="+mj-lt"/>
              </a:rPr>
              <a:t>AI, trust, and performance — not fragmentation</a:t>
            </a:r>
            <a:endParaRPr lang="en-US" sz="1200" dirty="0">
              <a:latin typeface="+mj-lt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B57611E-BF27-F508-4951-F7E9AFDDA13A}"/>
              </a:ext>
            </a:extLst>
          </p:cNvPr>
          <p:cNvSpPr txBox="1"/>
          <p:nvPr/>
        </p:nvSpPr>
        <p:spPr>
          <a:xfrm>
            <a:off x="659447" y="4115369"/>
            <a:ext cx="395859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dirty="0">
                <a:latin typeface="+mn-lt"/>
              </a:rPr>
              <a:t>Strategic Direction</a:t>
            </a:r>
            <a:endParaRPr lang="en-US" sz="1400" dirty="0">
              <a:latin typeface="+mn-lt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6356637-0261-2E39-CD91-70A00C34DE82}"/>
              </a:ext>
            </a:extLst>
          </p:cNvPr>
          <p:cNvSpPr txBox="1"/>
          <p:nvPr/>
        </p:nvSpPr>
        <p:spPr>
          <a:xfrm>
            <a:off x="806450" y="4494288"/>
            <a:ext cx="63246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+mj-lt"/>
              </a:rPr>
              <a:t>Move beyond listings → into </a:t>
            </a:r>
            <a:r>
              <a:rPr lang="en-US" sz="1200" b="1" dirty="0">
                <a:latin typeface="+mj-lt"/>
              </a:rPr>
              <a:t>full commerce infrastructure</a:t>
            </a:r>
            <a:endParaRPr lang="en-US" sz="1200" dirty="0">
              <a:latin typeface="+mj-lt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21937C2-42CB-9979-5680-13A8126D5B77}"/>
              </a:ext>
            </a:extLst>
          </p:cNvPr>
          <p:cNvSpPr txBox="1"/>
          <p:nvPr/>
        </p:nvSpPr>
        <p:spPr>
          <a:xfrm>
            <a:off x="806450" y="4723541"/>
            <a:ext cx="59436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+mj-lt"/>
              </a:rPr>
              <a:t>Expand from marketplace → into </a:t>
            </a:r>
            <a:r>
              <a:rPr lang="en-US" sz="1200" b="1" dirty="0">
                <a:latin typeface="+mj-lt"/>
              </a:rPr>
              <a:t>transaction, payments, and business tools</a:t>
            </a:r>
            <a:endParaRPr lang="en-US" sz="1200" dirty="0">
              <a:latin typeface="+mj-lt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FBCBA19-E529-2EC6-BA83-8AAA147FB502}"/>
              </a:ext>
            </a:extLst>
          </p:cNvPr>
          <p:cNvSpPr txBox="1"/>
          <p:nvPr/>
        </p:nvSpPr>
        <p:spPr>
          <a:xfrm>
            <a:off x="806450" y="4972013"/>
            <a:ext cx="58674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+mj-lt"/>
              </a:rPr>
              <a:t>Scale from local adoption → to </a:t>
            </a:r>
            <a:r>
              <a:rPr lang="en-US" sz="1200" b="1" dirty="0">
                <a:latin typeface="+mj-lt"/>
              </a:rPr>
              <a:t>global platform dominance</a:t>
            </a:r>
            <a:endParaRPr lang="en-US" sz="1200" dirty="0">
              <a:latin typeface="+mj-lt"/>
            </a:endParaRPr>
          </a:p>
        </p:txBody>
      </p:sp>
    </p:spTree>
  </p:cSld>
  <p:clrMapOvr>
    <a:masterClrMapping/>
  </p:clrMapOvr>
  <p:transition>
    <p:cut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1C4DD8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493</TotalTime>
  <Words>6879</Words>
  <Application>Microsoft Office PowerPoint</Application>
  <PresentationFormat>Custom</PresentationFormat>
  <Paragraphs>1127</Paragraphs>
  <Slides>44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5" baseType="lpstr">
      <vt:lpstr>Office Theme</vt:lpstr>
      <vt:lpstr>                                               EzeAD             A Fully Built Global Marketplace Platform Ready to Scale    4 Years Built | Live Platform | Ready for Commercial Activation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(anonymous)</dc:title>
  <dc:subject>(unspecified)</dc:subject>
  <dc:creator>(anonymous)</dc:creator>
  <cp:lastModifiedBy>Ashiq Mustafa Shah</cp:lastModifiedBy>
  <cp:revision>160</cp:revision>
  <dcterms:created xsi:type="dcterms:W3CDTF">2026-03-30T20:36:18Z</dcterms:created>
  <dcterms:modified xsi:type="dcterms:W3CDTF">2026-04-10T21:58:05Z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2026-03-28T00:00:00Z</vt:filetime>
  </property>
  <property fmtid="{D5CDD505-2E9C-101B-9397-08002B2CF9AE}" pid="3" name="Creator">
    <vt:lpwstr>(unspecified)</vt:lpwstr>
  </property>
  <property fmtid="{D5CDD505-2E9C-101B-9397-08002B2CF9AE}" pid="4" name="LastSaved">
    <vt:filetime>2026-03-30T00:00:00Z</vt:filetime>
  </property>
  <property fmtid="{D5CDD505-2E9C-101B-9397-08002B2CF9AE}" pid="5" name="Producer">
    <vt:lpwstr>ReportLab PDF Library - (opensource)</vt:lpwstr>
  </property>
</Properties>
</file>